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9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78" r:id="rId4"/>
    <p:sldMasterId id="2147483695" r:id="rId5"/>
    <p:sldMasterId id="2147483717" r:id="rId6"/>
    <p:sldMasterId id="2147483731" r:id="rId7"/>
    <p:sldMasterId id="2147483735" r:id="rId8"/>
  </p:sldMasterIdLst>
  <p:notesMasterIdLst>
    <p:notesMasterId r:id="rId26"/>
  </p:notesMasterIdLst>
  <p:sldIdLst>
    <p:sldId id="312" r:id="rId9"/>
    <p:sldId id="2147472705" r:id="rId10"/>
    <p:sldId id="2147472706" r:id="rId11"/>
    <p:sldId id="2147472708" r:id="rId12"/>
    <p:sldId id="2147472719" r:id="rId13"/>
    <p:sldId id="2147472711" r:id="rId14"/>
    <p:sldId id="2147472718" r:id="rId15"/>
    <p:sldId id="258" r:id="rId16"/>
    <p:sldId id="265" r:id="rId17"/>
    <p:sldId id="264" r:id="rId18"/>
    <p:sldId id="266" r:id="rId19"/>
    <p:sldId id="267" r:id="rId20"/>
    <p:sldId id="271" r:id="rId21"/>
    <p:sldId id="272" r:id="rId22"/>
    <p:sldId id="269" r:id="rId23"/>
    <p:sldId id="273" r:id="rId24"/>
    <p:sldId id="2147472724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66771E-B426-4AE1-B492-5E11C7A880C4}">
          <p14:sldIdLst>
            <p14:sldId id="312"/>
            <p14:sldId id="2147472705"/>
            <p14:sldId id="2147472706"/>
            <p14:sldId id="2147472708"/>
            <p14:sldId id="2147472719"/>
            <p14:sldId id="2147472711"/>
            <p14:sldId id="2147472718"/>
            <p14:sldId id="258"/>
            <p14:sldId id="265"/>
            <p14:sldId id="264"/>
            <p14:sldId id="266"/>
            <p14:sldId id="267"/>
            <p14:sldId id="271"/>
            <p14:sldId id="272"/>
            <p14:sldId id="269"/>
            <p14:sldId id="273"/>
            <p14:sldId id="21474727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BB48D0-A9AE-4A37-3004-475416264FBA}" name="Waples, Ella" initials="EW" userId="S::Ella.Waples@defra.gov.uk::714d71ad-151d-4fb5-a0ac-dca92127ae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94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D9B12-3482-4BD0-9DFE-8DF52F860FC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95055-6FC6-4038-92AC-B38C73078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36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D93E-3A67-45B9-A5AE-763B5541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7BA4D-9296-46C3-A1E6-F1BD7F11A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D72AD-A772-4804-A4E6-6586FF32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CBFC-3B3C-44B8-8729-CC7CC116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0E5BF-B887-4392-B93E-9588F75F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20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4088-E4BA-4008-A671-1F663277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A470C-8031-4845-A647-DE3FE95A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5E6FB-AC7F-454E-9CA0-E8ABEA5E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1ECF0-0EDB-40F8-91DD-82F1D966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33EE-EA92-4FAE-84D7-34C83250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7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820A6-D72E-4F30-AE73-33BC9A174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82928-2534-4E0A-B97C-55BF92DE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4583-9AC8-4F2E-AE70-7E1A5B9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03B-28A4-4C67-A257-61026B86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F2DB-8E49-49C9-8197-B2E31D6E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486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BD62-830D-44F9-9048-23B5E444E380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9BB20-D0D8-41B7-AA24-46571420B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03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1049000" cy="1260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0439"/>
            <a:ext cx="11049000" cy="52375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 rot="16200000">
            <a:off x="-3064136" y="3069001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780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spect="1"/>
          </p:cNvSpPr>
          <p:nvPr userDrawn="1"/>
        </p:nvSpPr>
        <p:spPr>
          <a:xfrm rot="16200000">
            <a:off x="-3064136" y="3069003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57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74056"/>
            <a:ext cx="1111723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89145"/>
            <a:ext cx="5508000" cy="502555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7438" y="1689145"/>
            <a:ext cx="5508000" cy="50255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 rot="16200000">
            <a:off x="-3064136" y="3069003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9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508000" cy="540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327649"/>
            <a:ext cx="5508000" cy="439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5160" y="1681163"/>
            <a:ext cx="5508000" cy="540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5160" y="2327649"/>
            <a:ext cx="5508000" cy="439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Box 9"/>
          <p:cNvSpPr txBox="1">
            <a:spLocks noChangeAspect="1"/>
          </p:cNvSpPr>
          <p:nvPr userDrawn="1"/>
        </p:nvSpPr>
        <p:spPr>
          <a:xfrm rot="16200000">
            <a:off x="-3064136" y="3069003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199" y="174056"/>
            <a:ext cx="1111723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32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 rot="16200000">
            <a:off x="-3064136" y="3069003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5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163" y="1709738"/>
            <a:ext cx="7226188" cy="285273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163" y="4589463"/>
            <a:ext cx="72261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 rot="16200000">
            <a:off x="-3064136" y="3069003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AHW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15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spect="1"/>
          </p:cNvSpPr>
          <p:nvPr userDrawn="1"/>
        </p:nvSpPr>
        <p:spPr>
          <a:xfrm rot="16200000">
            <a:off x="-3064136" y="3069001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 &amp; W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379058" y="2897387"/>
            <a:ext cx="6732575" cy="1050925"/>
          </a:xfr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15556" y="3770888"/>
            <a:ext cx="3600000" cy="90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lvl1pPr marL="0" indent="0" algn="ctr">
              <a:buNone/>
              <a:defRPr sz="2000" i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50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B591-7567-4AEA-A5EF-F00218A1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1B73-FD13-46A3-896A-A0C5D4DBC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922-5D9E-4873-9A49-9FB85EB8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73061-D1B8-4BAF-A823-A38341C7F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F4B72-27EE-4A6C-BD84-7F6B1BA4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1352"/>
            <a:ext cx="11049000" cy="1080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454"/>
            <a:ext cx="5472000" cy="5317211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 rot="16200000">
            <a:off x="-3064136" y="3069001"/>
            <a:ext cx="6858001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GB" sz="280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CWG AH &amp; W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749816" y="0"/>
            <a:ext cx="2061" cy="688894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15200" y="1423454"/>
            <a:ext cx="5472000" cy="5317211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28584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F90D4C-C4B1-4EED-832D-8649D204D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E39C418-20B8-47F8-B84B-4329C139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665A-55A2-44DA-9B53-3BA77881A7D9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E7D33E-6D87-45B8-B5B2-5E758CBE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87474F-FC1B-47EA-BC4B-A62A774F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F363-2811-427A-A2EF-3E913B0A6F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05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87488" y="3429000"/>
            <a:ext cx="8510736" cy="17281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561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3840105"/>
            <a:ext cx="12192000" cy="550779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404109"/>
            <a:ext cx="12072664" cy="83715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464457" y="5229200"/>
            <a:ext cx="7143750" cy="431800"/>
          </a:xfrm>
        </p:spPr>
        <p:txBody>
          <a:bodyPr/>
          <a:lstStyle>
            <a:lvl1pPr>
              <a:spcBef>
                <a:spcPts val="0"/>
              </a:spcBef>
              <a:defRPr sz="1800" b="0"/>
            </a:lvl1pPr>
          </a:lstStyle>
          <a:p>
            <a:pPr lvl="0"/>
            <a:r>
              <a:rPr lang="it-IT"/>
              <a:t>Speaker,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203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89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9812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2"/>
            <a:ext cx="18263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da-DK" smtClean="0"/>
              <a:pPr/>
              <a:t>21-05-2025</a:t>
            </a:fld>
            <a:r>
              <a:rPr lang="da-DK"/>
              <a:t>08-04-2019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8912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7" name="Segnaposto numero diapositiva 4">
            <a:extLst>
              <a:ext uri="{FF2B5EF4-FFF2-40B4-BE49-F238E27FC236}">
                <a16:creationId xmlns:a16="http://schemas.microsoft.com/office/drawing/2014/main" id="{3519C63B-DCA0-3081-C94E-10A8CD8583F2}"/>
              </a:ext>
            </a:extLst>
          </p:cNvPr>
          <p:cNvSpPr txBox="1">
            <a:spLocks/>
          </p:cNvSpPr>
          <p:nvPr userDrawn="1"/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467A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04848-89ED-4236-9DF5-8401F1F83423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00467A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64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60629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3230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33B8-C144-4A4B-8DFF-75456B6D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70AE-EC93-4456-A2A2-0138BCA4E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EFD3-36E9-4088-9C94-B3037718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F55F-E249-44B0-BEA6-7B409AC9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908E4-54A4-429B-A931-C223F826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91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087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extLst>
      <p:ext uri="{BB962C8B-B14F-4D97-AF65-F5344CB8AC3E}">
        <p14:creationId xmlns:p14="http://schemas.microsoft.com/office/powerpoint/2010/main" val="1953639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20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30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80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53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63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76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36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AB5A-664D-EF69-BC99-89B7D477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2B86-9DD6-1857-C829-EDB738FC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B061-9534-DEC2-8437-CA489ADD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22C1-6CDA-1C4A-9872-2172C7ED690D}" type="datetimeFigureOut">
              <a:rPr lang="en-BE" smtClean="0"/>
              <a:t>05/21/2025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A001-831A-6700-D60D-107B0D69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4BC77-CFD0-2342-A492-6714C88E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8E8B-E78E-2B40-844C-27025D74CFC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8574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D032-D6B0-482A-82F5-A71B4351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3F1AA-4C62-43E1-9ECC-074953CDA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67A84-BAAC-4963-A507-4028C7B85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002FF-CF76-4951-A0BA-110721BC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F8B74-83A7-41FE-B8F9-722AFF6B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4FB87-CE94-4D7B-8854-7BEF07C1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91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87488" y="3429000"/>
            <a:ext cx="8510736" cy="17281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Title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3EF33494-5C12-89DA-3E6A-93A1574D6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65029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862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3840105"/>
            <a:ext cx="12192000" cy="550779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404109"/>
            <a:ext cx="12072664" cy="83715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464457" y="5229200"/>
            <a:ext cx="7143750" cy="431800"/>
          </a:xfrm>
        </p:spPr>
        <p:txBody>
          <a:bodyPr/>
          <a:lstStyle>
            <a:lvl1pPr>
              <a:spcBef>
                <a:spcPts val="0"/>
              </a:spcBef>
              <a:defRPr sz="1800" b="0"/>
            </a:lvl1pPr>
          </a:lstStyle>
          <a:p>
            <a:pPr lvl="0"/>
            <a:r>
              <a:rPr lang="it-IT"/>
              <a:t>Speaker,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33BD13FC-CCB1-29FA-679E-A98063BEE3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48251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6998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last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2657694"/>
            <a:ext cx="12192000" cy="1542612"/>
          </a:xfrm>
          <a:prstGeom prst="rect">
            <a:avLst/>
          </a:prstGeom>
        </p:spPr>
        <p:txBody>
          <a:bodyPr anchor="ctr"/>
          <a:lstStyle>
            <a:lvl1pPr>
              <a:defRPr sz="4400" b="0" i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3600" b="1" i="0" err="1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it-IT" altLang="en-US" sz="3600" b="1" i="0">
                <a:solidFill>
                  <a:srgbClr val="004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it-IT" sz="3600" b="1" i="0">
              <a:solidFill>
                <a:srgbClr val="00467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293096"/>
            <a:ext cx="12192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>
                <a:solidFill>
                  <a:srgbClr val="00467A"/>
                </a:solidFill>
              </a:rPr>
              <a:t>(</a:t>
            </a:r>
            <a:r>
              <a:rPr lang="it-IT" err="1">
                <a:solidFill>
                  <a:srgbClr val="00467A"/>
                </a:solidFill>
              </a:rPr>
              <a:t>Presenter</a:t>
            </a:r>
            <a:r>
              <a:rPr lang="it-IT">
                <a:solidFill>
                  <a:srgbClr val="00467A"/>
                </a:solidFill>
              </a:rPr>
              <a:t> email </a:t>
            </a:r>
            <a:r>
              <a:rPr lang="it-IT" err="1">
                <a:solidFill>
                  <a:srgbClr val="00467A"/>
                </a:solidFill>
              </a:rPr>
              <a:t>address</a:t>
            </a:r>
            <a:r>
              <a:rPr lang="it-IT">
                <a:solidFill>
                  <a:srgbClr val="00467A"/>
                </a:solidFill>
              </a:rPr>
              <a:t>)</a:t>
            </a:r>
          </a:p>
        </p:txBody>
      </p:sp>
      <p:sp>
        <p:nvSpPr>
          <p:cNvPr id="4" name="Segnaposto numero diapositiva 4">
            <a:extLst>
              <a:ext uri="{FF2B5EF4-FFF2-40B4-BE49-F238E27FC236}">
                <a16:creationId xmlns:a16="http://schemas.microsoft.com/office/drawing/2014/main" id="{7CF739F8-169E-DB5B-0006-738DCD72E6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48251"/>
            <a:ext cx="2743200" cy="365125"/>
          </a:xfrm>
        </p:spPr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7565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095" y="1960079"/>
            <a:ext cx="10222987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974112" y="340162"/>
            <a:ext cx="18263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 sz="1800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11068" y="6581497"/>
            <a:ext cx="252066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da-DK" smtClean="0"/>
              <a:pPr/>
              <a:t>21-05-2025</a:t>
            </a:fld>
            <a:r>
              <a:rPr lang="da-DK"/>
              <a:t>08-04-2019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5453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01691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14279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135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extLst>
      <p:ext uri="{BB962C8B-B14F-4D97-AF65-F5344CB8AC3E}">
        <p14:creationId xmlns:p14="http://schemas.microsoft.com/office/powerpoint/2010/main" val="761853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95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2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0F11-0238-4095-BCF1-0AFD5C4F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83D9E-9ABD-4599-B8C7-8324C44D8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8AD8C-77BA-44E7-874A-BECBBCD89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A5811-3ABF-4C4E-890E-335190019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3E839-C6B6-4C4A-AB01-EFCB4DBB9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A5804-9417-47B9-B078-76561021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4A7B7-63B3-4C34-8446-25AE5F62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DF10D-7830-4492-B4B4-4BC59F61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821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49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5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2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06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53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47525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788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46956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46956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716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138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134855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1348551"/>
            <a:ext cx="6975448" cy="431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916833"/>
            <a:ext cx="3718426" cy="40324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Fare clic per inserire titolo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807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5001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3929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007298"/>
            <a:ext cx="11087728" cy="7259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5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41F0-3FB4-4201-86DA-B9BA1ABB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AE483-9D10-4005-B5B1-28A3B77D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8F1C3-DA35-4ABC-B4A7-AFE81B3B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E7B05-F635-49C2-AF72-0B63E0C5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149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4396660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3392" y="4963398"/>
            <a:ext cx="10944720" cy="6978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3392" y="1196751"/>
            <a:ext cx="10944720" cy="316835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623392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160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229090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4795828"/>
            <a:ext cx="11007897" cy="8654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1196751"/>
            <a:ext cx="11007897" cy="302433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1089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091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473827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702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3978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8"/>
            <a:ext cx="6120680" cy="532859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8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230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4805187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62B4C"/>
                </a:solidFill>
              </a:rPr>
              <a:t>Click to </a:t>
            </a:r>
            <a:r>
              <a:rPr lang="it-IT" altLang="en-US" err="1">
                <a:solidFill>
                  <a:srgbClr val="262B4C"/>
                </a:solidFill>
              </a:rPr>
              <a:t>insert</a:t>
            </a:r>
            <a:r>
              <a:rPr lang="it-IT" altLang="en-US">
                <a:solidFill>
                  <a:srgbClr val="262B4C"/>
                </a:solidFill>
              </a:rPr>
              <a:t> the </a:t>
            </a:r>
            <a:r>
              <a:rPr lang="it-IT" altLang="en-US" err="1">
                <a:solidFill>
                  <a:srgbClr val="262B4C"/>
                </a:solidFill>
              </a:rPr>
              <a:t>title</a:t>
            </a:r>
            <a:endParaRPr lang="it-IT" altLang="en-US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2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00467A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7"/>
            <a:ext cx="4763080" cy="4392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4966887"/>
          </a:xfrm>
        </p:spPr>
        <p:txBody>
          <a:bodyPr rtlCol="0">
            <a:normAutofit/>
          </a:bodyPr>
          <a:lstStyle>
            <a:lvl1pPr>
              <a:defRPr sz="2300"/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62B4C"/>
                </a:solidFill>
              </a:rPr>
              <a:t>Click to </a:t>
            </a:r>
            <a:r>
              <a:rPr lang="it-IT" altLang="en-US" sz="2800" err="1">
                <a:solidFill>
                  <a:srgbClr val="262B4C"/>
                </a:solidFill>
              </a:rPr>
              <a:t>insert</a:t>
            </a:r>
            <a:r>
              <a:rPr lang="it-IT" altLang="en-US" sz="2800">
                <a:solidFill>
                  <a:srgbClr val="262B4C"/>
                </a:solidFill>
              </a:rPr>
              <a:t> the </a:t>
            </a:r>
            <a:r>
              <a:rPr lang="it-IT" altLang="en-US" sz="2800" err="1">
                <a:solidFill>
                  <a:srgbClr val="262B4C"/>
                </a:solidFill>
              </a:rPr>
              <a:t>title</a:t>
            </a:r>
            <a:endParaRPr lang="it-IT" altLang="en-US" sz="2800">
              <a:solidFill>
                <a:srgbClr val="262B4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802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BB3AD-04C1-7063-22C3-36B43AE46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970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487488" y="3429000"/>
            <a:ext cx="8510736" cy="17281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r>
              <a:rPr lang="it-IT"/>
              <a:t>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31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0" y="3840105"/>
            <a:ext cx="12192000" cy="550779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4416170"/>
            <a:ext cx="12072664" cy="8130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rgbClr val="27469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0" hasCustomPrompt="1"/>
          </p:nvPr>
        </p:nvSpPr>
        <p:spPr>
          <a:xfrm>
            <a:off x="5447928" y="2064174"/>
            <a:ext cx="4752528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2000" b="0" baseline="0"/>
            </a:lvl1pPr>
          </a:lstStyle>
          <a:p>
            <a:pPr lvl="0"/>
            <a:r>
              <a:rPr lang="it-IT" err="1"/>
              <a:t>Insert</a:t>
            </a:r>
            <a:r>
              <a:rPr lang="it-IT"/>
              <a:t> Project </a:t>
            </a:r>
            <a:r>
              <a:rPr lang="it-IT" err="1"/>
              <a:t>title</a:t>
            </a:r>
            <a:r>
              <a:rPr lang="it-IT"/>
              <a:t> and </a:t>
            </a:r>
            <a:r>
              <a:rPr lang="it-IT" err="1"/>
              <a:t>acronym</a:t>
            </a:r>
            <a:r>
              <a:rPr lang="it-IT"/>
              <a:t> </a:t>
            </a:r>
            <a:r>
              <a:rPr lang="it-IT" err="1"/>
              <a:t>if</a:t>
            </a:r>
            <a:r>
              <a:rPr lang="it-IT"/>
              <a:t> </a:t>
            </a:r>
            <a:r>
              <a:rPr lang="it-IT" err="1"/>
              <a:t>available</a:t>
            </a:r>
            <a:endParaRPr lang="it-IT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624400AB-822D-4E49-AA24-DA4F93E56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6857" y="5381600"/>
            <a:ext cx="7143750" cy="4318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0"/>
            </a:lvl1pPr>
          </a:lstStyle>
          <a:p>
            <a:pPr lvl="0"/>
            <a:r>
              <a:rPr lang="it-IT"/>
              <a:t>Speaker, </a:t>
            </a:r>
            <a:r>
              <a:rPr lang="it-IT" err="1"/>
              <a:t>place</a:t>
            </a:r>
            <a:r>
              <a:rPr lang="it-IT"/>
              <a:t>, 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77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43822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FD09B-9087-4D0E-A1A9-CAF7D7AB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1B141-63CB-4B10-8913-FAF9D058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FFB45-6344-44D8-A401-87F49AD2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16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07368" y="980729"/>
            <a:ext cx="11305256" cy="5040559"/>
          </a:xfrm>
        </p:spPr>
        <p:txBody>
          <a:bodyPr/>
          <a:lstStyle>
            <a:lvl1pPr>
              <a:defRPr>
                <a:solidFill>
                  <a:srgbClr val="2F4181"/>
                </a:solidFill>
              </a:defRPr>
            </a:lvl1pPr>
            <a:lvl2pPr>
              <a:defRPr>
                <a:solidFill>
                  <a:srgbClr val="2F4181"/>
                </a:solidFill>
              </a:defRPr>
            </a:lvl2pPr>
            <a:lvl3pPr>
              <a:defRPr>
                <a:solidFill>
                  <a:srgbClr val="2F4181"/>
                </a:solidFill>
              </a:defRPr>
            </a:lvl3pPr>
            <a:lvl4pPr>
              <a:defRPr>
                <a:solidFill>
                  <a:srgbClr val="2F4181"/>
                </a:solidFill>
              </a:defRPr>
            </a:lvl4pPr>
            <a:lvl5pPr>
              <a:defRPr>
                <a:solidFill>
                  <a:srgbClr val="2F4181"/>
                </a:solidFill>
              </a:defRPr>
            </a:lvl5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rgbClr val="455E6F"/>
                </a:solidFill>
              </a:defRPr>
            </a:lvl1pPr>
          </a:lstStyle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07368" y="0"/>
            <a:ext cx="11305256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2F4181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971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79376" y="980729"/>
            <a:ext cx="5491102" cy="5040560"/>
          </a:xfrm>
        </p:spPr>
        <p:txBody>
          <a:bodyPr/>
          <a:lstStyle>
            <a:lvl1pPr>
              <a:defRPr sz="2800">
                <a:solidFill>
                  <a:srgbClr val="2F4181"/>
                </a:solidFill>
              </a:defRPr>
            </a:lvl1pPr>
            <a:lvl2pPr>
              <a:defRPr sz="2400">
                <a:solidFill>
                  <a:srgbClr val="2F4181"/>
                </a:solidFill>
              </a:defRPr>
            </a:lvl2pPr>
            <a:lvl3pPr>
              <a:defRPr sz="2000">
                <a:solidFill>
                  <a:srgbClr val="2F4181"/>
                </a:solidFill>
              </a:defRPr>
            </a:lvl3pPr>
            <a:lvl4pPr>
              <a:defRPr sz="1800">
                <a:solidFill>
                  <a:srgbClr val="2F4181"/>
                </a:solidFill>
              </a:defRPr>
            </a:lvl4pPr>
            <a:lvl5pPr>
              <a:defRPr sz="1800">
                <a:solidFill>
                  <a:srgbClr val="2F418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168008" y="980729"/>
            <a:ext cx="5400352" cy="5040559"/>
          </a:xfrm>
        </p:spPr>
        <p:txBody>
          <a:bodyPr/>
          <a:lstStyle>
            <a:lvl1pPr>
              <a:defRPr sz="2800">
                <a:solidFill>
                  <a:srgbClr val="2F4181"/>
                </a:solidFill>
              </a:defRPr>
            </a:lvl1pPr>
            <a:lvl2pPr>
              <a:defRPr sz="2400">
                <a:solidFill>
                  <a:srgbClr val="2F4181"/>
                </a:solidFill>
              </a:defRPr>
            </a:lvl2pPr>
            <a:lvl3pPr>
              <a:defRPr sz="2000">
                <a:solidFill>
                  <a:srgbClr val="2F4181"/>
                </a:solidFill>
              </a:defRPr>
            </a:lvl3pPr>
            <a:lvl4pPr>
              <a:defRPr sz="1800">
                <a:solidFill>
                  <a:srgbClr val="2F4181"/>
                </a:solidFill>
              </a:defRPr>
            </a:lvl4pPr>
            <a:lvl5pPr>
              <a:defRPr sz="1800">
                <a:solidFill>
                  <a:srgbClr val="2F418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>
            <a:spLocks noGrp="1"/>
          </p:cNvSpPr>
          <p:nvPr>
            <p:ph type="title" hasCustomPrompt="1"/>
          </p:nvPr>
        </p:nvSpPr>
        <p:spPr bwMode="auto">
          <a:xfrm>
            <a:off x="479376" y="0"/>
            <a:ext cx="11088984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2F4181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655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571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0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32720" y="988511"/>
            <a:ext cx="3718426" cy="424265"/>
          </a:xfrm>
        </p:spPr>
        <p:txBody>
          <a:bodyPr anchor="b"/>
          <a:lstStyle>
            <a:lvl1pPr algn="l">
              <a:defRPr sz="20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83832" y="988510"/>
            <a:ext cx="6975448" cy="5032778"/>
          </a:xfrm>
        </p:spPr>
        <p:txBody>
          <a:bodyPr/>
          <a:lstStyle>
            <a:lvl1pPr>
              <a:defRPr sz="3200">
                <a:solidFill>
                  <a:srgbClr val="274691"/>
                </a:solidFill>
              </a:defRPr>
            </a:lvl1pPr>
            <a:lvl2pPr>
              <a:defRPr sz="2800">
                <a:solidFill>
                  <a:srgbClr val="274691"/>
                </a:solidFill>
              </a:defRPr>
            </a:lvl2pPr>
            <a:lvl3pPr>
              <a:defRPr sz="2400">
                <a:solidFill>
                  <a:srgbClr val="274691"/>
                </a:solidFill>
              </a:defRPr>
            </a:lvl3pPr>
            <a:lvl4pPr>
              <a:defRPr sz="2000">
                <a:solidFill>
                  <a:srgbClr val="274691"/>
                </a:solidFill>
              </a:defRPr>
            </a:lvl4pPr>
            <a:lvl5pPr>
              <a:defRPr sz="2000">
                <a:solidFill>
                  <a:srgbClr val="27469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32720" y="1556792"/>
            <a:ext cx="3718426" cy="4464496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829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0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80384" y="4780229"/>
            <a:ext cx="11087728" cy="441039"/>
          </a:xfrm>
        </p:spPr>
        <p:txBody>
          <a:bodyPr anchor="b"/>
          <a:lstStyle>
            <a:lvl1pPr algn="l">
              <a:defRPr sz="20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479376" y="1052736"/>
            <a:ext cx="11079904" cy="366136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27469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80384" y="5287398"/>
            <a:ext cx="11087728" cy="725958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1908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880" y="4745585"/>
            <a:ext cx="10944720" cy="566738"/>
          </a:xfrm>
        </p:spPr>
        <p:txBody>
          <a:bodyPr anchor="b"/>
          <a:lstStyle>
            <a:lvl1pPr algn="l">
              <a:defRPr sz="20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51880" y="5312323"/>
            <a:ext cx="10944720" cy="697852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551880" y="1196751"/>
            <a:ext cx="10944720" cy="3456385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880" y="0"/>
            <a:ext cx="109447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00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384" y="4761049"/>
            <a:ext cx="11007897" cy="566738"/>
          </a:xfrm>
        </p:spPr>
        <p:txBody>
          <a:bodyPr anchor="b"/>
          <a:lstStyle>
            <a:lvl1pPr algn="l">
              <a:defRPr sz="20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534164" y="5327787"/>
            <a:ext cx="11007897" cy="661639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4" y="908720"/>
            <a:ext cx="11007897" cy="3780321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440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456040" y="987568"/>
            <a:ext cx="5040561" cy="497216"/>
          </a:xfrm>
        </p:spPr>
        <p:txBody>
          <a:bodyPr anchor="b"/>
          <a:lstStyle>
            <a:lvl1pPr algn="l">
              <a:defRPr sz="24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456040" y="1633975"/>
            <a:ext cx="5040561" cy="4347008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 hasCustomPrompt="1"/>
          </p:nvPr>
        </p:nvSpPr>
        <p:spPr>
          <a:xfrm>
            <a:off x="551385" y="987568"/>
            <a:ext cx="5616624" cy="5033720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07368" y="0"/>
            <a:ext cx="1130525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892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88088" y="1008662"/>
            <a:ext cx="4680025" cy="476122"/>
          </a:xfrm>
        </p:spPr>
        <p:txBody>
          <a:bodyPr anchor="b"/>
          <a:lstStyle>
            <a:lvl1pPr algn="l">
              <a:defRPr sz="24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88088" y="1655069"/>
            <a:ext cx="4680025" cy="4366220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 hasCustomPrompt="1"/>
          </p:nvPr>
        </p:nvSpPr>
        <p:spPr>
          <a:xfrm>
            <a:off x="551385" y="980729"/>
            <a:ext cx="6120680" cy="5040560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7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7509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40016" y="915561"/>
            <a:ext cx="4323645" cy="497215"/>
          </a:xfrm>
        </p:spPr>
        <p:txBody>
          <a:bodyPr anchor="b"/>
          <a:lstStyle>
            <a:lvl1pPr algn="l">
              <a:defRPr sz="24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240016" y="1489960"/>
            <a:ext cx="4323645" cy="4603336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9" name="Segnaposto risorsa multimediale 8"/>
          <p:cNvSpPr>
            <a:spLocks noGrp="1"/>
          </p:cNvSpPr>
          <p:nvPr>
            <p:ph type="media" sz="quarter" idx="13" hasCustomPrompt="1"/>
          </p:nvPr>
        </p:nvSpPr>
        <p:spPr>
          <a:xfrm>
            <a:off x="627053" y="915573"/>
            <a:ext cx="5184576" cy="5105715"/>
          </a:xfrm>
        </p:spPr>
        <p:txBody>
          <a:bodyPr rtlCol="0">
            <a:normAutofit/>
          </a:bodyPr>
          <a:lstStyle>
            <a:lvl1pPr>
              <a:defRPr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551384" y="0"/>
            <a:ext cx="11016728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rgbClr val="2F4181"/>
                </a:solidFill>
              </a:rPr>
              <a:t>Click to </a:t>
            </a:r>
            <a:r>
              <a:rPr lang="it-IT" altLang="en-US" err="1">
                <a:solidFill>
                  <a:srgbClr val="2F4181"/>
                </a:solidFill>
              </a:rPr>
              <a:t>insert</a:t>
            </a:r>
            <a:r>
              <a:rPr lang="it-IT" altLang="en-US">
                <a:solidFill>
                  <a:srgbClr val="2F4181"/>
                </a:solidFill>
              </a:rPr>
              <a:t> the </a:t>
            </a:r>
            <a:r>
              <a:rPr lang="it-IT" altLang="en-US" err="1">
                <a:solidFill>
                  <a:srgbClr val="2F4181"/>
                </a:solidFill>
              </a:rPr>
              <a:t>title</a:t>
            </a:r>
            <a:endParaRPr lang="it-IT" altLang="en-US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12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0095-1046-4A38-800D-221B15BD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7084-0010-4A84-91EA-A4054573A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31A20-FC1F-4918-BD13-9C81D2F39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90DDF-976B-4D44-88F3-97B23E856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BA3F9-E608-44FF-92DD-921423D05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A1F41-BADC-4C39-9024-F465C409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4469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744073" y="838377"/>
            <a:ext cx="4763079" cy="473253"/>
          </a:xfrm>
        </p:spPr>
        <p:txBody>
          <a:bodyPr anchor="b"/>
          <a:lstStyle>
            <a:lvl1pPr algn="l">
              <a:defRPr sz="2400" b="1">
                <a:solidFill>
                  <a:srgbClr val="27469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744073" y="1412776"/>
            <a:ext cx="4763080" cy="4583529"/>
          </a:xfrm>
        </p:spPr>
        <p:txBody>
          <a:bodyPr/>
          <a:lstStyle>
            <a:lvl1pPr marL="0" indent="0">
              <a:buNone/>
              <a:defRPr sz="1400">
                <a:solidFill>
                  <a:srgbClr val="2746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text</a:t>
            </a:r>
          </a:p>
        </p:txBody>
      </p:sp>
      <p:sp>
        <p:nvSpPr>
          <p:cNvPr id="10" name="Segnaposto grafico 9"/>
          <p:cNvSpPr>
            <a:spLocks noGrp="1"/>
          </p:cNvSpPr>
          <p:nvPr>
            <p:ph type="chart" sz="quarter" idx="13" hasCustomPrompt="1"/>
          </p:nvPr>
        </p:nvSpPr>
        <p:spPr>
          <a:xfrm>
            <a:off x="479376" y="838378"/>
            <a:ext cx="6048672" cy="5182910"/>
          </a:xfrm>
        </p:spPr>
        <p:txBody>
          <a:bodyPr rtlCol="0">
            <a:normAutofit/>
          </a:bodyPr>
          <a:lstStyle>
            <a:lvl1pPr>
              <a:defRPr sz="2300">
                <a:solidFill>
                  <a:srgbClr val="274691"/>
                </a:solidFill>
              </a:defRPr>
            </a:lvl1pPr>
          </a:lstStyle>
          <a:p>
            <a:pPr lvl="0"/>
            <a:r>
              <a:rPr lang="it-IT" noProof="0"/>
              <a:t>Click on the </a:t>
            </a:r>
            <a:r>
              <a:rPr lang="it-IT" noProof="0" err="1"/>
              <a:t>icon</a:t>
            </a:r>
            <a:endParaRPr lang="it-IT" noProof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604848-89ED-4236-9DF5-8401F1F8342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titolo 1"/>
          <p:cNvSpPr txBox="1">
            <a:spLocks/>
          </p:cNvSpPr>
          <p:nvPr userDrawn="1"/>
        </p:nvSpPr>
        <p:spPr bwMode="auto">
          <a:xfrm>
            <a:off x="479376" y="0"/>
            <a:ext cx="11088736" cy="8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7370"/>
                </a:solidFill>
                <a:latin typeface="Merriweather" panose="00000500000000000000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39B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2F4181"/>
                </a:solidFill>
              </a:rPr>
              <a:t>Click to </a:t>
            </a:r>
            <a:r>
              <a:rPr lang="it-IT" altLang="en-US" sz="2800" err="1">
                <a:solidFill>
                  <a:srgbClr val="2F4181"/>
                </a:solidFill>
              </a:rPr>
              <a:t>insert</a:t>
            </a:r>
            <a:r>
              <a:rPr lang="it-IT" altLang="en-US" sz="2800">
                <a:solidFill>
                  <a:srgbClr val="2F4181"/>
                </a:solidFill>
              </a:rPr>
              <a:t> the </a:t>
            </a:r>
            <a:r>
              <a:rPr lang="it-IT" altLang="en-US" sz="2800" err="1">
                <a:solidFill>
                  <a:srgbClr val="2F4181"/>
                </a:solidFill>
              </a:rPr>
              <a:t>title</a:t>
            </a:r>
            <a:endParaRPr lang="it-IT" altLang="en-US" sz="2800">
              <a:solidFill>
                <a:srgbClr val="2F41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15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29B97-3CBC-42E8-B6DA-02C767155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E4E4E-9E91-4404-97F2-D5C972FAA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60EEF-A13B-43E5-9EB2-B01C44A60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E57BB-7199-406D-8816-7AAF8875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C8376-0C03-4EF2-8A05-DAFDDE25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A9825-BE1E-4F1A-A087-951A33E2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98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.jpeg"/><Relationship Id="rId5" Type="http://schemas.openxmlformats.org/officeDocument/2006/relationships/tags" Target="../tags/tag1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ags" Target="../tags/tag2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23E1-F1C6-47C2-BB97-E3B58F1C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855AB-1AE6-4833-AF38-A656F76BE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342E3-6ED2-4B6F-B89D-395689BF8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5872F-D6A9-4269-872A-1408EF74A351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3FA33-CE98-4C07-AA5B-1425BDBDE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F75ED-37BD-42A2-85ED-69E83C3CB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39EB-87C4-44AA-8CA2-B5353879B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77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BD62-830D-44F9-9048-23B5E444E380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BB20-D0D8-41B7-AA24-46571420B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8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titolo 1"/>
          <p:cNvSpPr>
            <a:spLocks noGrp="1"/>
          </p:cNvSpPr>
          <p:nvPr>
            <p:ph type="title"/>
          </p:nvPr>
        </p:nvSpPr>
        <p:spPr bwMode="auto">
          <a:xfrm>
            <a:off x="0" y="3632284"/>
            <a:ext cx="12192000" cy="73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 altLang="en-US"/>
          </a:p>
        </p:txBody>
      </p:sp>
      <p:sp>
        <p:nvSpPr>
          <p:cNvPr id="1029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0" y="4384276"/>
            <a:ext cx="12192000" cy="8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,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BEF371-2790-1747-8FF4-BFDF482830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60" y="1059608"/>
            <a:ext cx="4668880" cy="17221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3CF26C-131C-7647-985B-F77E620832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6381328"/>
            <a:ext cx="1371600" cy="26670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21607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hf hdr="0" ftr="0" dt="0"/>
  <p:txStyles>
    <p:titleStyle>
      <a:lvl1pPr algn="ctr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 i="0" kern="1200">
          <a:solidFill>
            <a:schemeClr val="accent1">
              <a:lumMod val="75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200" kern="1200">
          <a:solidFill>
            <a:schemeClr val="accent1">
              <a:lumMod val="75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2870C7-1FEB-3447-8F09-3037E4C99C0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896"/>
            <a:ext cx="12192000" cy="980660"/>
          </a:xfrm>
          <a:prstGeom prst="rect">
            <a:avLst/>
          </a:prstGeom>
        </p:spPr>
      </p:pic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64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98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2870C7-1FEB-3447-8F09-3037E4C99C0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896"/>
            <a:ext cx="12192000" cy="980660"/>
          </a:xfrm>
          <a:prstGeom prst="rect">
            <a:avLst/>
          </a:prstGeom>
        </p:spPr>
      </p:pic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8"/>
            <a:ext cx="11016729" cy="54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20401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baseline="0">
          <a:solidFill>
            <a:srgbClr val="262B4C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62B4C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titolo 1"/>
          <p:cNvSpPr>
            <a:spLocks noGrp="1"/>
          </p:cNvSpPr>
          <p:nvPr>
            <p:ph type="title"/>
          </p:nvPr>
        </p:nvSpPr>
        <p:spPr bwMode="auto">
          <a:xfrm>
            <a:off x="0" y="3632284"/>
            <a:ext cx="12192000" cy="73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Title: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endParaRPr lang="it-IT" alt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9168B29-7F93-9F46-A73C-0F5E09B203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1202816"/>
            <a:ext cx="1672356" cy="1722128"/>
          </a:xfrm>
          <a:prstGeom prst="rect">
            <a:avLst/>
          </a:prstGeom>
        </p:spPr>
      </p:pic>
      <p:sp>
        <p:nvSpPr>
          <p:cNvPr id="7" name="Segnaposto testo 12">
            <a:extLst>
              <a:ext uri="{FF2B5EF4-FFF2-40B4-BE49-F238E27FC236}">
                <a16:creationId xmlns:a16="http://schemas.microsoft.com/office/drawing/2014/main" id="{AEE5EAA4-431E-0B44-917F-F4C77AAFF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0" y="4384276"/>
            <a:ext cx="12192000" cy="83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err="1"/>
              <a:t>Subtitle</a:t>
            </a:r>
            <a:r>
              <a:rPr lang="it-IT" altLang="en-US"/>
              <a:t>: </a:t>
            </a:r>
            <a:r>
              <a:rPr lang="it-IT" altLang="en-US" err="1"/>
              <a:t>Lorem</a:t>
            </a:r>
            <a:r>
              <a:rPr lang="it-IT" altLang="en-US"/>
              <a:t> </a:t>
            </a:r>
            <a:r>
              <a:rPr lang="it-IT" altLang="en-US" err="1"/>
              <a:t>ipsum</a:t>
            </a:r>
            <a:r>
              <a:rPr lang="it-IT" altLang="en-US"/>
              <a:t> </a:t>
            </a:r>
            <a:r>
              <a:rPr lang="it-IT" altLang="en-US" err="1"/>
              <a:t>dolor</a:t>
            </a:r>
            <a:r>
              <a:rPr lang="it-IT" altLang="en-US"/>
              <a:t> </a:t>
            </a:r>
            <a:r>
              <a:rPr lang="it-IT" altLang="en-US" err="1"/>
              <a:t>sit</a:t>
            </a:r>
            <a:r>
              <a:rPr lang="it-IT" altLang="en-US"/>
              <a:t> </a:t>
            </a:r>
            <a:r>
              <a:rPr lang="it-IT" altLang="en-US" err="1"/>
              <a:t>amet</a:t>
            </a:r>
            <a:r>
              <a:rPr lang="it-IT" altLang="en-US"/>
              <a:t>, </a:t>
            </a:r>
            <a:r>
              <a:rPr lang="it-IT" altLang="en-US" err="1"/>
              <a:t>consectetuer</a:t>
            </a:r>
            <a:r>
              <a:rPr lang="it-IT" altLang="en-US"/>
              <a:t> </a:t>
            </a:r>
            <a:r>
              <a:rPr lang="it-IT" altLang="en-US" err="1"/>
              <a:t>adipiscing</a:t>
            </a:r>
            <a:r>
              <a:rPr lang="it-IT" altLang="en-US"/>
              <a:t> </a:t>
            </a:r>
            <a:r>
              <a:rPr lang="it-IT" altLang="en-US" err="1"/>
              <a:t>elit</a:t>
            </a:r>
            <a:r>
              <a:rPr lang="it-IT" altLang="en-US"/>
              <a:t>, </a:t>
            </a:r>
          </a:p>
          <a:p>
            <a:pPr lvl="0"/>
            <a:r>
              <a:rPr lang="it-IT" altLang="en-US" err="1"/>
              <a:t>sed</a:t>
            </a:r>
            <a:r>
              <a:rPr lang="it-IT" altLang="en-US"/>
              <a:t> </a:t>
            </a:r>
            <a:r>
              <a:rPr lang="it-IT" altLang="en-US" err="1"/>
              <a:t>diam</a:t>
            </a:r>
            <a:r>
              <a:rPr lang="it-IT" altLang="en-US"/>
              <a:t> </a:t>
            </a:r>
            <a:r>
              <a:rPr lang="it-IT" altLang="en-US" err="1"/>
              <a:t>nonummy</a:t>
            </a:r>
            <a:r>
              <a:rPr lang="it-IT" altLang="en-US"/>
              <a:t> </a:t>
            </a:r>
            <a:r>
              <a:rPr lang="it-IT" altLang="en-US" err="1"/>
              <a:t>nibh</a:t>
            </a:r>
            <a:r>
              <a:rPr lang="it-IT" altLang="en-US"/>
              <a:t> </a:t>
            </a:r>
            <a:r>
              <a:rPr lang="it-IT" altLang="en-US" err="1"/>
              <a:t>euismod</a:t>
            </a:r>
            <a:r>
              <a:rPr lang="it-IT" altLang="en-US"/>
              <a:t> </a:t>
            </a:r>
            <a:r>
              <a:rPr lang="it-IT" altLang="en-US" err="1"/>
              <a:t>tincidunt</a:t>
            </a:r>
            <a:r>
              <a:rPr lang="it-IT" altLang="en-US"/>
              <a:t> ut </a:t>
            </a:r>
            <a:r>
              <a:rPr lang="it-IT" altLang="en-US" err="1"/>
              <a:t>laoreet</a:t>
            </a:r>
            <a:r>
              <a:rPr lang="it-IT" altLang="en-US"/>
              <a:t> dolore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55D7B32-6C1F-2446-90CE-B799D27CFC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6381328"/>
            <a:ext cx="1371600" cy="2667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41544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hf hdr="0" ftr="0" dt="0"/>
  <p:txStyles>
    <p:titleStyle>
      <a:lvl1pPr algn="ctr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600" b="1" i="0" kern="1200">
          <a:solidFill>
            <a:srgbClr val="27469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Merriweather" panose="00000500000000000000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200" kern="1200">
          <a:solidFill>
            <a:srgbClr val="27469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2870C7-1FEB-3447-8F09-3037E4C99C0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7340"/>
            <a:ext cx="12192000" cy="980660"/>
          </a:xfrm>
          <a:prstGeom prst="rect">
            <a:avLst/>
          </a:prstGeom>
        </p:spPr>
      </p:pic>
      <p:sp>
        <p:nvSpPr>
          <p:cNvPr id="1032" name="CasellaDiTesto 8"/>
          <p:cNvSpPr txBox="1">
            <a:spLocks noChangeArrowheads="1"/>
          </p:cNvSpPr>
          <p:nvPr/>
        </p:nvSpPr>
        <p:spPr bwMode="auto">
          <a:xfrm>
            <a:off x="8001000" y="26431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>
              <a:cs typeface="Arial" charset="0"/>
            </a:endParaRPr>
          </a:p>
        </p:txBody>
      </p:sp>
      <p:sp>
        <p:nvSpPr>
          <p:cNvPr id="3076" name="Segnaposto titolo 1"/>
          <p:cNvSpPr>
            <a:spLocks noGrp="1"/>
          </p:cNvSpPr>
          <p:nvPr>
            <p:ph type="title"/>
          </p:nvPr>
        </p:nvSpPr>
        <p:spPr bwMode="auto">
          <a:xfrm>
            <a:off x="551384" y="0"/>
            <a:ext cx="1101672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insert</a:t>
            </a:r>
            <a:r>
              <a:rPr lang="it-IT"/>
              <a:t> the </a:t>
            </a:r>
            <a:r>
              <a:rPr lang="it-IT" err="1"/>
              <a:t>title</a:t>
            </a:r>
            <a:endParaRPr lang="it-IT" altLang="en-US"/>
          </a:p>
        </p:txBody>
      </p:sp>
      <p:sp>
        <p:nvSpPr>
          <p:cNvPr id="307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551384" y="980729"/>
            <a:ext cx="1101672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</a:t>
            </a:r>
            <a:r>
              <a:rPr lang="it-IT" altLang="en-US" err="1"/>
              <a:t>insert</a:t>
            </a:r>
            <a:r>
              <a:rPr lang="it-IT" altLang="en-US"/>
              <a:t> the text</a:t>
            </a:r>
          </a:p>
          <a:p>
            <a:pPr lvl="1"/>
            <a:r>
              <a:rPr lang="it-IT" altLang="en-US"/>
              <a:t>Second </a:t>
            </a:r>
            <a:r>
              <a:rPr lang="it-IT" altLang="en-US" err="1"/>
              <a:t>level</a:t>
            </a:r>
            <a:endParaRPr lang="it-IT" altLang="en-US"/>
          </a:p>
          <a:p>
            <a:pPr lvl="2"/>
            <a:r>
              <a:rPr lang="it-IT" altLang="en-US"/>
              <a:t>Third </a:t>
            </a:r>
            <a:r>
              <a:rPr lang="it-IT" altLang="en-US" err="1"/>
              <a:t>level</a:t>
            </a:r>
            <a:endParaRPr lang="it-IT" altLang="en-US"/>
          </a:p>
          <a:p>
            <a:pPr lvl="3"/>
            <a:r>
              <a:rPr lang="it-IT" altLang="en-US" err="1"/>
              <a:t>Fourth</a:t>
            </a:r>
            <a:r>
              <a:rPr lang="it-IT" altLang="en-US"/>
              <a:t>  </a:t>
            </a:r>
            <a:r>
              <a:rPr lang="it-IT" altLang="en-US" err="1"/>
              <a:t>level</a:t>
            </a:r>
            <a:endParaRPr lang="it-IT" altLang="en-US"/>
          </a:p>
          <a:p>
            <a:pPr lvl="4"/>
            <a:r>
              <a:rPr lang="it-IT" altLang="en-US" err="1"/>
              <a:t>Fifth</a:t>
            </a:r>
            <a:r>
              <a:rPr lang="it-IT" altLang="en-US"/>
              <a:t> </a:t>
            </a:r>
            <a:r>
              <a:rPr lang="it-IT" altLang="en-US" err="1"/>
              <a:t>level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448800" y="6448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467A"/>
                </a:solidFill>
                <a:latin typeface="+mn-lt"/>
              </a:defRPr>
            </a:lvl1pPr>
          </a:lstStyle>
          <a:p>
            <a:fld id="{D1C21A60-0E84-384C-A95F-6449389C0243}" type="slidenum">
              <a:rPr lang="it-IT" smtClean="0"/>
              <a:pPr/>
              <a:t>‹#›</a:t>
            </a:fld>
            <a:endParaRPr lang="it-IT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9984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0" kern="1200" baseline="0">
          <a:solidFill>
            <a:srgbClr val="2F4181"/>
          </a:solidFill>
          <a:latin typeface="+mj-lt"/>
          <a:ea typeface="+mj-ea"/>
          <a:cs typeface="Calibri Light" panose="020F0302020204030204" pitchFamily="34" charset="0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rgbClr val="177370"/>
          </a:solidFill>
          <a:latin typeface="Merriweather" panose="00000500000000000000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539B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800" kern="1200">
          <a:solidFill>
            <a:srgbClr val="2F4181"/>
          </a:solidFill>
          <a:latin typeface="+mn-lt"/>
          <a:ea typeface="+mn-ea"/>
          <a:cs typeface="Calibri Light" panose="020F03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600" kern="1200">
          <a:solidFill>
            <a:srgbClr val="2F4181"/>
          </a:solidFill>
          <a:latin typeface="+mn-lt"/>
          <a:ea typeface="+mn-ea"/>
          <a:cs typeface="Calibri Light" panose="020F03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•"/>
        <a:defRPr sz="2200" kern="1200">
          <a:solidFill>
            <a:srgbClr val="2F4181"/>
          </a:solidFill>
          <a:latin typeface="+mn-lt"/>
          <a:ea typeface="+mn-ea"/>
          <a:cs typeface="Calibri Light" panose="020F03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Font typeface="Arial" panose="020B0604020202020204" pitchFamily="34" charset="0"/>
        <a:buChar char="-"/>
        <a:defRPr sz="2000" kern="1200">
          <a:solidFill>
            <a:srgbClr val="2F4181"/>
          </a:solidFill>
          <a:latin typeface="+mn-lt"/>
          <a:ea typeface="+mn-ea"/>
          <a:cs typeface="Calibri Light" panose="020F03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8BBC"/>
        </a:buClr>
        <a:buSzPct val="90000"/>
        <a:buFont typeface="Calibri" panose="020F0502020204030204" pitchFamily="34" charset="0"/>
        <a:buChar char="-"/>
        <a:defRPr kern="1200">
          <a:solidFill>
            <a:srgbClr val="2F4181"/>
          </a:solidFill>
          <a:latin typeface="+mn-lt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palacbalice.com/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rakowairport.pl/en/passenger/transport-en/directions/from-to-krakow-airport/train-en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krakow.com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z.edu.pl/en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iz.edu.pl/en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88517"/>
            <a:ext cx="9144000" cy="23876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CWG Animal Health &amp; Welfare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68192"/>
            <a:ext cx="9144000" cy="1401409"/>
          </a:xfrm>
        </p:spPr>
        <p:txBody>
          <a:bodyPr>
            <a:spAutoFit/>
          </a:bodyPr>
          <a:lstStyle/>
          <a:p>
            <a:r>
              <a:rPr lang="en-GB" sz="2800" dirty="0"/>
              <a:t>Plenary online meeting</a:t>
            </a:r>
            <a:endParaRPr lang="en-GB" sz="2800" b="1" dirty="0"/>
          </a:p>
          <a:p>
            <a:endParaRPr lang="en-GB" i="1" dirty="0"/>
          </a:p>
          <a:p>
            <a:r>
              <a:rPr lang="en-GB" i="1" dirty="0"/>
              <a:t>15 May, 2025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1" y="324465"/>
            <a:ext cx="4316857" cy="126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14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Meeting Rooms (in the Palace in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Balice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)</a:t>
            </a:r>
            <a:endParaRPr lang="pl-PL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0FD524-0C22-4783-B7E4-6F34162D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0515"/>
            <a:ext cx="12192000" cy="280554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1BA4E21-6A67-412A-8128-8C185CC35AB2}"/>
              </a:ext>
            </a:extLst>
          </p:cNvPr>
          <p:cNvSpPr txBox="1"/>
          <p:nvPr/>
        </p:nvSpPr>
        <p:spPr>
          <a:xfrm>
            <a:off x="353291" y="4831773"/>
            <a:ext cx="1113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located in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Radziwił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Palace,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60 seats,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arrangement: horseshoe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equipment: sound system, projector, screen, 75″ TV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07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Meeting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Rooms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(in the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Palace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in Balice)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6BD5A6-8330-41B2-8481-3B37B03334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821" y="1847470"/>
            <a:ext cx="7028357" cy="3502019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493A65F-7073-4EBE-8AD3-EF050646A672}"/>
              </a:ext>
            </a:extLst>
          </p:cNvPr>
          <p:cNvSpPr/>
          <p:nvPr/>
        </p:nvSpPr>
        <p:spPr>
          <a:xfrm>
            <a:off x="966356" y="5506272"/>
            <a:ext cx="10162308" cy="73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81B68A6-93B5-48C3-B0B8-A2664B17BB7B}"/>
              </a:ext>
            </a:extLst>
          </p:cNvPr>
          <p:cNvSpPr/>
          <p:nvPr/>
        </p:nvSpPr>
        <p:spPr>
          <a:xfrm>
            <a:off x="2581821" y="5506272"/>
            <a:ext cx="702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located in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Radziwiłł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Palace,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15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seats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equipment: projector, screen, 75″ TV</a:t>
            </a:r>
          </a:p>
        </p:txBody>
      </p:sp>
    </p:spTree>
    <p:extLst>
      <p:ext uri="{BB962C8B-B14F-4D97-AF65-F5344CB8AC3E}">
        <p14:creationId xmlns:p14="http://schemas.microsoft.com/office/powerpoint/2010/main" val="329288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Meeting Room (Office Building)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pl-PL" sz="2700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5 min walking distance from the Palace</a:t>
            </a:r>
            <a:endParaRPr lang="pl-PL" sz="6000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37EAA3-C0E5-4715-9E97-F3C407DF4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905" y="1690688"/>
            <a:ext cx="8878189" cy="40453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4284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Hotel in the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Palace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endParaRPr lang="pl-PL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3A8CD2C-377B-44CE-8AE9-FD07E3D1C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117" y="1819178"/>
            <a:ext cx="3625505" cy="2713127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D814EF-F9D8-4F75-9568-E56CD3635C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8" y="1979424"/>
            <a:ext cx="3625505" cy="253209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55BFF89-6388-4054-A11B-F31815A1A0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378" y="2020254"/>
            <a:ext cx="3702194" cy="245043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234CE51-1D34-4419-9C05-6D27C334294E}"/>
              </a:ext>
            </a:extLst>
          </p:cNvPr>
          <p:cNvSpPr txBox="1"/>
          <p:nvPr/>
        </p:nvSpPr>
        <p:spPr>
          <a:xfrm>
            <a:off x="80428" y="4707123"/>
            <a:ext cx="12031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https://palacbalice.com/</a:t>
            </a:r>
            <a:r>
              <a:rPr lang="nl-BE" dirty="0">
                <a:solidFill>
                  <a:srgbClr val="E7E6E6">
                    <a:lumMod val="50000"/>
                  </a:srgbClr>
                </a:solidFill>
                <a:latin typeface="Arial Rounded MT Bold" panose="020F0704030504030204" pitchFamily="34" charset="0"/>
              </a:rPr>
              <a:t>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 you decide on a hotel in Krakow, it would be a good idea for it to be located quite close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Galeria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Krakowska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(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which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close to the main railway station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Krakow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Główny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How to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get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to the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Krakow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centre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?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endParaRPr lang="pl-PL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AC3796-097F-4D41-8130-D63AC7DEA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18" y="1485466"/>
            <a:ext cx="9216737" cy="49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1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endParaRPr lang="pl-PL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06AD42-668A-49BF-8362-4FDD364126AF}"/>
              </a:ext>
            </a:extLst>
          </p:cNvPr>
          <p:cNvSpPr/>
          <p:nvPr/>
        </p:nvSpPr>
        <p:spPr>
          <a:xfrm>
            <a:off x="83128" y="365126"/>
            <a:ext cx="120014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Train (Fastest and Most Convenient)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You have to get from </a:t>
            </a:r>
            <a:r>
              <a:rPr kumimoji="0" lang="en-GB" sz="2400" b="1" i="0" u="none" strike="noStrike" kern="1200" cap="none" spc="0" normalizeH="0" baseline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Balice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Palace to </a:t>
            </a:r>
            <a:b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Airport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Route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Kraków Airport → Kraków </a:t>
            </a:r>
            <a:r>
              <a:rPr kumimoji="0" lang="en-GB" sz="2400" b="0" i="0" u="none" strike="noStrike" kern="1200" cap="none" spc="0" normalizeH="0" baseline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Główny</a:t>
            </a: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Duration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~17-20 minutes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Cost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~17 PLN (~4 EUR)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Details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Take the train directly from the </a:t>
            </a:r>
            <a:b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airport terminal.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Trains run roughly every 30 minutes.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Galeria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Krakowska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 directly connected to the Kraków </a:t>
            </a:r>
            <a:r>
              <a:rPr kumimoji="0" lang="en-GB" sz="2400" b="0" i="0" u="none" strike="noStrike" kern="1200" cap="none" spc="0" normalizeH="0" baseline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Główny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train station — just walk into the mall from the station.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DA1521-4827-450D-83DB-56F0D88CC6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946" y="1211312"/>
            <a:ext cx="4951267" cy="2754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3E2D477-5245-4274-B7BD-354A57DD2295}"/>
              </a:ext>
            </a:extLst>
          </p:cNvPr>
          <p:cNvSpPr txBox="1"/>
          <p:nvPr/>
        </p:nvSpPr>
        <p:spPr>
          <a:xfrm>
            <a:off x="405245" y="6360097"/>
            <a:ext cx="10948555" cy="37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3"/>
              </a:rPr>
              <a:t>https://krakowairport.pl/en/passenger/transport-en/directions/from-to-krakow-airport/train-en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2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I        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Krakow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endParaRPr lang="pl-PL" b="1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erce 3">
            <a:extLst>
              <a:ext uri="{FF2B5EF4-FFF2-40B4-BE49-F238E27FC236}">
                <a16:creationId xmlns:a16="http://schemas.microsoft.com/office/drawing/2014/main" id="{42BAFD21-35BB-409A-A6E1-597E82358F69}"/>
              </a:ext>
            </a:extLst>
          </p:cNvPr>
          <p:cNvSpPr/>
          <p:nvPr/>
        </p:nvSpPr>
        <p:spPr>
          <a:xfrm>
            <a:off x="4831773" y="448252"/>
            <a:ext cx="758536" cy="684357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9BA31B-29E8-4DA1-9DA9-4E49DC6B7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1" y="1473341"/>
            <a:ext cx="5632823" cy="325452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A250B60-1889-4861-9A25-2ED6157CEE34}"/>
              </a:ext>
            </a:extLst>
          </p:cNvPr>
          <p:cNvSpPr txBox="1"/>
          <p:nvPr/>
        </p:nvSpPr>
        <p:spPr>
          <a:xfrm>
            <a:off x="571500" y="5704608"/>
            <a:ext cx="9299864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3"/>
              </a:rPr>
              <a:t>https://visitkrakow.com/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66B69C-D2A6-443A-AF72-3785C510D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490" y="1473342"/>
            <a:ext cx="6139020" cy="3254521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1222881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7AD9-0796-49F2-A764-4FD45B4E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Other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EDDF-C4F3-4B07-BB1A-4F32DC5D9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39"/>
            <a:ext cx="11049000" cy="5237563"/>
          </a:xfrm>
        </p:spPr>
        <p:txBody>
          <a:bodyPr/>
          <a:lstStyle/>
          <a:p>
            <a:r>
              <a:rPr lang="en-GB"/>
              <a:t>Any </a:t>
            </a:r>
            <a:r>
              <a:rPr lang="en-GB" dirty="0"/>
              <a:t>Other Business?</a:t>
            </a:r>
          </a:p>
        </p:txBody>
      </p:sp>
    </p:spTree>
    <p:extLst>
      <p:ext uri="{BB962C8B-B14F-4D97-AF65-F5344CB8AC3E}">
        <p14:creationId xmlns:p14="http://schemas.microsoft.com/office/powerpoint/2010/main" val="318868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of the meeting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</a:t>
            </a:r>
            <a:r>
              <a:rPr lang="en-GB" dirty="0">
                <a:solidFill>
                  <a:schemeClr val="accent6"/>
                </a:solidFill>
              </a:rPr>
              <a:t>consolidate the European network </a:t>
            </a:r>
            <a:r>
              <a:rPr lang="en-GB" dirty="0"/>
              <a:t>with Funding Organizations, experts and private partners with a major interest in AH&amp;W.</a:t>
            </a:r>
          </a:p>
          <a:p>
            <a:r>
              <a:rPr lang="en-GB" dirty="0"/>
              <a:t>Reach out to DG-AGRI, EFSA and WOAH, incl. SANTE, MARE and RTD, RefreSCAR.</a:t>
            </a:r>
            <a:endParaRPr lang="en-GB" dirty="0">
              <a:highlight>
                <a:srgbClr val="FFFF00"/>
              </a:highlight>
            </a:endParaRPr>
          </a:p>
          <a:p>
            <a:pPr lvl="1"/>
            <a:r>
              <a:rPr lang="en-GB" dirty="0"/>
              <a:t>Invite SCAR Working Groups SAP, </a:t>
            </a:r>
            <a:r>
              <a:rPr lang="en-GB" dirty="0" err="1"/>
              <a:t>SCARfish</a:t>
            </a:r>
            <a:r>
              <a:rPr lang="en-GB" dirty="0"/>
              <a:t>, </a:t>
            </a:r>
            <a:r>
              <a:rPr lang="en-GB" dirty="0" err="1"/>
              <a:t>FoodSystems</a:t>
            </a:r>
            <a:r>
              <a:rPr lang="en-GB" dirty="0"/>
              <a:t>.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</a:rPr>
              <a:t>Encourage the AH&amp;W cooperation within countries.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i="1" dirty="0"/>
              <a:t>Please </a:t>
            </a:r>
            <a:r>
              <a:rPr lang="en-GB" b="1" i="1" dirty="0"/>
              <a:t>mute your microphone</a:t>
            </a:r>
            <a:r>
              <a:rPr lang="en-GB" i="1" dirty="0"/>
              <a:t>!</a:t>
            </a:r>
          </a:p>
          <a:p>
            <a:pPr marL="0" indent="0">
              <a:buNone/>
            </a:pPr>
            <a:r>
              <a:rPr lang="en-GB" i="1" dirty="0"/>
              <a:t>The meeting will be </a:t>
            </a:r>
            <a:r>
              <a:rPr lang="en-GB" b="1" i="1" dirty="0"/>
              <a:t>recorded</a:t>
            </a:r>
            <a:r>
              <a:rPr lang="en-GB" i="1" dirty="0"/>
              <a:t> for preparing the minutes, not for distribution.</a:t>
            </a:r>
          </a:p>
          <a:p>
            <a:pPr marL="0" indent="0">
              <a:buNone/>
            </a:pPr>
            <a:r>
              <a:rPr lang="en-GB" i="1" dirty="0"/>
              <a:t>You can </a:t>
            </a:r>
            <a:r>
              <a:rPr lang="en-GB" b="1" i="1" dirty="0"/>
              <a:t>use the chat for questions</a:t>
            </a:r>
            <a:r>
              <a:rPr lang="en-GB" i="1" dirty="0"/>
              <a:t>, which will be answered in the minutes.</a:t>
            </a:r>
          </a:p>
        </p:txBody>
      </p:sp>
    </p:spTree>
    <p:extLst>
      <p:ext uri="{BB962C8B-B14F-4D97-AF65-F5344CB8AC3E}">
        <p14:creationId xmlns:p14="http://schemas.microsoft.com/office/powerpoint/2010/main" val="328091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EA25-BE34-4DBF-8B2A-ED0ABB9A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20511-54DE-4ADC-BB0B-7DC4D1CEB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Welcome and introduction.</a:t>
            </a:r>
          </a:p>
          <a:p>
            <a:r>
              <a:rPr lang="en-US" dirty="0"/>
              <a:t>Follow up of the plenary meeting, 10 December 2024 in Rome. </a:t>
            </a:r>
          </a:p>
          <a:p>
            <a:r>
              <a:rPr lang="en-US" dirty="0"/>
              <a:t>Feedback from Animal Welfare and Strategy &amp; Foresight Unit subgroups.</a:t>
            </a:r>
          </a:p>
          <a:p>
            <a:r>
              <a:rPr lang="en-US" dirty="0"/>
              <a:t>Country consultation on research priorities and challenges.</a:t>
            </a:r>
          </a:p>
          <a:p>
            <a:r>
              <a:rPr lang="en-US" dirty="0"/>
              <a:t>Collaboration with RefreSCAR. </a:t>
            </a:r>
          </a:p>
          <a:p>
            <a:r>
              <a:rPr lang="en-GB" dirty="0"/>
              <a:t>Update on STAR-IDAZ.</a:t>
            </a:r>
          </a:p>
          <a:p>
            <a:r>
              <a:rPr lang="en-GB" dirty="0"/>
              <a:t>Update on ICRAD ERA-NET, Paris 29 April meeting.</a:t>
            </a:r>
          </a:p>
          <a:p>
            <a:r>
              <a:rPr lang="en-GB" dirty="0"/>
              <a:t>European Partnership AH&amp;W: provisional research results. </a:t>
            </a:r>
          </a:p>
          <a:p>
            <a:r>
              <a:rPr lang="en-GB" dirty="0"/>
              <a:t>Update on DISCONTOOLS.</a:t>
            </a:r>
          </a:p>
          <a:p>
            <a:r>
              <a:rPr lang="en-GB" dirty="0"/>
              <a:t>Intro to CWG Food Systems.</a:t>
            </a:r>
          </a:p>
          <a:p>
            <a:r>
              <a:rPr lang="en-GB" dirty="0"/>
              <a:t>AOB: next plenary meeting.</a:t>
            </a:r>
          </a:p>
        </p:txBody>
      </p:sp>
    </p:spTree>
    <p:extLst>
      <p:ext uri="{BB962C8B-B14F-4D97-AF65-F5344CB8AC3E}">
        <p14:creationId xmlns:p14="http://schemas.microsoft.com/office/powerpoint/2010/main" val="71202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3CEE-B017-4B83-A0AA-334564297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of 10 December 2024 plenary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8CD69-76E6-45FC-9CC2-7713309F3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In-person meeting in </a:t>
            </a:r>
            <a:r>
              <a:rPr lang="en-GB" dirty="0">
                <a:solidFill>
                  <a:schemeClr val="accent6"/>
                </a:solidFill>
              </a:rPr>
              <a:t>Rome</a:t>
            </a:r>
            <a:r>
              <a:rPr lang="en-GB" dirty="0"/>
              <a:t> – very well </a:t>
            </a:r>
            <a:br>
              <a:rPr lang="en-GB" dirty="0"/>
            </a:br>
            <a:r>
              <a:rPr lang="en-GB" dirty="0"/>
              <a:t>organised!</a:t>
            </a:r>
          </a:p>
          <a:p>
            <a:r>
              <a:rPr lang="en-US" dirty="0"/>
              <a:t>Country research report on </a:t>
            </a:r>
            <a:r>
              <a:rPr lang="en-US" dirty="0">
                <a:solidFill>
                  <a:schemeClr val="accent6"/>
                </a:solidFill>
              </a:rPr>
              <a:t>Highly-Pathogenic 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Avian Influenza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All to inform Hein if the HPAI report was distributed and how it was received. </a:t>
            </a:r>
            <a:r>
              <a:rPr lang="en-US" i="1" dirty="0"/>
              <a:t>no comments received yet</a:t>
            </a:r>
          </a:p>
          <a:p>
            <a:pPr lvl="1"/>
            <a:r>
              <a:rPr lang="en-US" dirty="0"/>
              <a:t>Hein to discuss with Maddy the alignment of the CWG and STAR-IDAZ surveys. </a:t>
            </a:r>
            <a:r>
              <a:rPr lang="en-US" i="1" dirty="0"/>
              <a:t>OK</a:t>
            </a:r>
          </a:p>
          <a:p>
            <a:pPr lvl="1"/>
            <a:r>
              <a:rPr lang="en-US" dirty="0"/>
              <a:t>When the AH&amp;W research survey is launched in 2025, all to contribute to its completion in order to have as complete a picture as possible of the interests of partner countries. </a:t>
            </a:r>
            <a:r>
              <a:rPr lang="en-US" i="1" dirty="0"/>
              <a:t>Thank you!</a:t>
            </a:r>
          </a:p>
          <a:p>
            <a:pPr lvl="1"/>
            <a:r>
              <a:rPr lang="en-US" dirty="0"/>
              <a:t>Hein to inform CWG members when the RefreSCAR report on the various SCAR Working Groups is published. </a:t>
            </a:r>
            <a:r>
              <a:rPr lang="en-US" i="1" dirty="0"/>
              <a:t>not published yet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A1362-092E-4A70-A448-2E509E0F08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23" y="1185886"/>
            <a:ext cx="4026877" cy="206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29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2FF5BF-57CC-4ECC-A50C-A2CD2F6D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Rome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EE00-C2BC-4FC2-896E-AF7DDF17B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39"/>
            <a:ext cx="11049000" cy="5237563"/>
          </a:xfrm>
        </p:spPr>
        <p:txBody>
          <a:bodyPr/>
          <a:lstStyle/>
          <a:p>
            <a:r>
              <a:rPr lang="en-US" dirty="0"/>
              <a:t>Research topics to discuss with </a:t>
            </a:r>
            <a:r>
              <a:rPr lang="en-US" dirty="0">
                <a:solidFill>
                  <a:schemeClr val="accent6"/>
                </a:solidFill>
              </a:rPr>
              <a:t>RefreSCAR</a:t>
            </a:r>
            <a:r>
              <a:rPr lang="en-US" dirty="0"/>
              <a:t>.</a:t>
            </a:r>
          </a:p>
          <a:p>
            <a:pPr lvl="1"/>
            <a:r>
              <a:rPr lang="en-GB" dirty="0"/>
              <a:t>Hein to contact RefreSCAR and propose a planning for developing the topics, as well as the possible types of support.</a:t>
            </a:r>
          </a:p>
          <a:p>
            <a:r>
              <a:rPr lang="en-GB" dirty="0"/>
              <a:t>Update on STAR-IDAZ and the </a:t>
            </a:r>
            <a:r>
              <a:rPr lang="en-GB" dirty="0">
                <a:solidFill>
                  <a:schemeClr val="accent6"/>
                </a:solidFill>
              </a:rPr>
              <a:t>CWG website</a:t>
            </a:r>
            <a:r>
              <a:rPr lang="en-GB" dirty="0"/>
              <a:t>.</a:t>
            </a:r>
          </a:p>
          <a:p>
            <a:pPr lvl="1"/>
            <a:r>
              <a:rPr lang="en-US" dirty="0"/>
              <a:t>All to contact the STAR-IDAZ Secretariat through Gareth Dicks to help testing the new CWG website. </a:t>
            </a:r>
            <a:r>
              <a:rPr lang="en-US" i="1" dirty="0"/>
              <a:t>done, all can sign up</a:t>
            </a:r>
          </a:p>
          <a:p>
            <a:pPr lvl="1"/>
            <a:r>
              <a:rPr lang="en-US" dirty="0"/>
              <a:t>STAR-IDAZ staff to collect documents from the EMIDA website. All to share relevant older CWG documents with STAR-IDAZ, Gareth Dicks, identifying whether it should be publicly available or not. </a:t>
            </a:r>
            <a:r>
              <a:rPr lang="en-US" i="1" dirty="0" err="1"/>
              <a:t>tbd</a:t>
            </a:r>
            <a:r>
              <a:rPr lang="en-US" i="1" dirty="0"/>
              <a:t> …</a:t>
            </a:r>
          </a:p>
          <a:p>
            <a:r>
              <a:rPr lang="en-GB" dirty="0"/>
              <a:t>Update on </a:t>
            </a:r>
            <a:r>
              <a:rPr lang="en-GB" dirty="0">
                <a:solidFill>
                  <a:schemeClr val="accent6"/>
                </a:solidFill>
              </a:rPr>
              <a:t>ICRAD</a:t>
            </a:r>
            <a:r>
              <a:rPr lang="en-GB" dirty="0"/>
              <a:t> ERA-NET</a:t>
            </a:r>
          </a:p>
          <a:p>
            <a:pPr lvl="1"/>
            <a:r>
              <a:rPr lang="en-US" dirty="0"/>
              <a:t>Anyone interested in helping to support the aims of the Showcase meeting should contact Thom Erritt.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55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F8B1-B5A3-421F-A214-E4EC95E5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52"/>
            <a:ext cx="11049000" cy="1260000"/>
          </a:xfrm>
        </p:spPr>
        <p:txBody>
          <a:bodyPr/>
          <a:lstStyle/>
          <a:p>
            <a:r>
              <a:rPr lang="en-US" dirty="0"/>
              <a:t>Research priorities and 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CC8BC-D736-478E-BE01-C7C3E928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39"/>
            <a:ext cx="11049000" cy="5237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Online </a:t>
            </a:r>
            <a:r>
              <a:rPr lang="en-US" dirty="0">
                <a:solidFill>
                  <a:schemeClr val="accent6"/>
                </a:solidFill>
              </a:rPr>
              <a:t>country consultation</a:t>
            </a:r>
            <a:r>
              <a:rPr lang="en-US" dirty="0"/>
              <a:t> from 4 March.</a:t>
            </a:r>
          </a:p>
          <a:p>
            <a:pPr lvl="1"/>
            <a:r>
              <a:rPr lang="en-US" dirty="0"/>
              <a:t>12 May: 10 full responses.</a:t>
            </a:r>
          </a:p>
          <a:p>
            <a:pPr lvl="1"/>
            <a:r>
              <a:rPr lang="en-US" dirty="0"/>
              <a:t>Main expertise: 4 AH, 1 AW, 4 both.</a:t>
            </a:r>
          </a:p>
          <a:p>
            <a:pPr lvl="1"/>
            <a:r>
              <a:rPr lang="en-US" dirty="0"/>
              <a:t>STAR-IDAZ priority topics, both diseases and infections, as well </a:t>
            </a:r>
            <a:br>
              <a:rPr lang="en-US" dirty="0"/>
            </a:br>
            <a:r>
              <a:rPr lang="en-US" dirty="0"/>
              <a:t>as cross-cutting issues: highest priority for your </a:t>
            </a:r>
            <a:r>
              <a:rPr lang="en-US" dirty="0" err="1"/>
              <a:t>organisation</a:t>
            </a:r>
            <a:r>
              <a:rPr lang="en-US" dirty="0"/>
              <a:t>.</a:t>
            </a:r>
          </a:p>
          <a:p>
            <a:pPr lvl="2"/>
            <a:r>
              <a:rPr lang="en-GB" dirty="0"/>
              <a:t>AMR</a:t>
            </a:r>
          </a:p>
          <a:p>
            <a:pPr lvl="2"/>
            <a:r>
              <a:rPr lang="en-GB" dirty="0"/>
              <a:t>ASF, </a:t>
            </a:r>
            <a:r>
              <a:rPr lang="en-GB" dirty="0" err="1"/>
              <a:t>Helmintics</a:t>
            </a:r>
            <a:endParaRPr lang="en-GB" dirty="0"/>
          </a:p>
          <a:p>
            <a:pPr lvl="2"/>
            <a:r>
              <a:rPr lang="en-GB" dirty="0"/>
              <a:t>One Health</a:t>
            </a:r>
          </a:p>
          <a:p>
            <a:pPr lvl="2"/>
            <a:r>
              <a:rPr lang="en-GB" dirty="0"/>
              <a:t>Emerging issues</a:t>
            </a:r>
          </a:p>
          <a:p>
            <a:pPr lvl="2"/>
            <a:r>
              <a:rPr lang="en-GB" dirty="0"/>
              <a:t>XX, </a:t>
            </a:r>
            <a:r>
              <a:rPr lang="en-GB" dirty="0" err="1"/>
              <a:t>Vectorborne</a:t>
            </a:r>
            <a:r>
              <a:rPr lang="en-GB" dirty="0"/>
              <a:t> diseases</a:t>
            </a:r>
          </a:p>
          <a:p>
            <a:pPr lvl="1"/>
            <a:r>
              <a:rPr lang="en-GB" dirty="0"/>
              <a:t>Please complete if not yet done!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chemeClr val="accent6"/>
                </a:solidFill>
              </a:rPr>
              <a:t>FP10 questionnaire</a:t>
            </a:r>
            <a:r>
              <a:rPr lang="en-GB" dirty="0"/>
              <a:t> in Nov-Dec 2024 </a:t>
            </a:r>
            <a:br>
              <a:rPr lang="en-GB" dirty="0"/>
            </a:br>
            <a:r>
              <a:rPr lang="en-GB" dirty="0"/>
              <a:t>also asking for priorities.</a:t>
            </a:r>
          </a:p>
          <a:p>
            <a:pPr lvl="1"/>
            <a:r>
              <a:rPr lang="en-GB" dirty="0"/>
              <a:t>See SCAR &gt; AH&amp;W CWG website for this FP10 report.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92A99-D218-47C9-A2AD-EA916501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00" y="3581400"/>
            <a:ext cx="3600000" cy="2695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4AE58F-4F67-4699-A293-75DB3F8E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17" y="1182282"/>
            <a:ext cx="2623983" cy="19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8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7AD9-0796-49F2-A764-4FD45B4E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Other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EDDF-C4F3-4B07-BB1A-4F32DC5D9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39"/>
            <a:ext cx="11049000" cy="5237563"/>
          </a:xfrm>
        </p:spPr>
        <p:txBody>
          <a:bodyPr/>
          <a:lstStyle/>
          <a:p>
            <a:r>
              <a:rPr lang="en-GB" dirty="0"/>
              <a:t>Next plenary meeting in-person in Krakow / </a:t>
            </a:r>
            <a:r>
              <a:rPr lang="en-GB" dirty="0" err="1"/>
              <a:t>Balice</a:t>
            </a:r>
            <a:r>
              <a:rPr lang="en-GB" dirty="0"/>
              <a:t>, Poland! </a:t>
            </a:r>
            <a:r>
              <a:rPr lang="en-GB" sz="1800" dirty="0">
                <a:hlinkClick r:id="rId2"/>
              </a:rPr>
              <a:t>https://iz.edu.pl/en</a:t>
            </a:r>
            <a:r>
              <a:rPr lang="en-GB" sz="1800" dirty="0"/>
              <a:t> </a:t>
            </a:r>
            <a:endParaRPr lang="en-GB" dirty="0"/>
          </a:p>
          <a:p>
            <a:pPr lvl="1"/>
            <a:r>
              <a:rPr lang="en-GB" dirty="0"/>
              <a:t>Thanks to Anna Orchel-Szeląg and Dorota </a:t>
            </a:r>
            <a:r>
              <a:rPr lang="en-GB" dirty="0" err="1"/>
              <a:t>Godyń</a:t>
            </a:r>
            <a:r>
              <a:rPr lang="en-GB" dirty="0"/>
              <a:t>!</a:t>
            </a:r>
          </a:p>
          <a:p>
            <a:pPr lvl="1"/>
            <a:r>
              <a:rPr lang="en-GB" dirty="0"/>
              <a:t>See next slides.</a:t>
            </a:r>
          </a:p>
          <a:p>
            <a:pPr lvl="1"/>
            <a:r>
              <a:rPr lang="en-GB" dirty="0"/>
              <a:t>Somewhere in mid-October to mid-November; doodle to be sent out.</a:t>
            </a:r>
          </a:p>
        </p:txBody>
      </p:sp>
    </p:spTree>
    <p:extLst>
      <p:ext uri="{BB962C8B-B14F-4D97-AF65-F5344CB8AC3E}">
        <p14:creationId xmlns:p14="http://schemas.microsoft.com/office/powerpoint/2010/main" val="240677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Meeting in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Krakow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(Balice)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4A2BD5-8974-4FC7-A8C6-15B18813E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686" y="2292926"/>
            <a:ext cx="3626427" cy="36264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DADA27-EA8B-4E86-89AD-78392A14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109" y="2587334"/>
            <a:ext cx="3037610" cy="3037610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D61881C-E975-4DB7-842A-4A1E50B1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81" y="2625435"/>
            <a:ext cx="2961409" cy="2961409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09D5309-4F7A-4F03-8EB7-6CFF01AB0CB7}"/>
              </a:ext>
            </a:extLst>
          </p:cNvPr>
          <p:cNvSpPr txBox="1"/>
          <p:nvPr/>
        </p:nvSpPr>
        <p:spPr>
          <a:xfrm>
            <a:off x="838200" y="6016336"/>
            <a:ext cx="963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  <a:hlinkClick r:id="rId5"/>
              </a:rPr>
              <a:t>https://iz.edu.pl/en/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0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DC4AB-1955-43F1-80D8-5C3FF226DA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The palace is located close to the airport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Krakow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/Balice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3219C43-B89B-4B40-A2E0-2C4184AE5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033" y="1776398"/>
            <a:ext cx="6437934" cy="39078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E1B2491-F0CE-4C01-B02F-5055D5F46791}"/>
              </a:ext>
            </a:extLst>
          </p:cNvPr>
          <p:cNvSpPr/>
          <p:nvPr/>
        </p:nvSpPr>
        <p:spPr>
          <a:xfrm>
            <a:off x="436419" y="5769983"/>
            <a:ext cx="11516590" cy="1060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https://krakowairport.pl/en/</a:t>
            </a:r>
            <a:r>
              <a:rPr kumimoji="0" lang="nl-BE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kumimoji="0" lang="nl-BE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//krakowairport.pl/en/passenger/transport-en/directions/from-to-krakow-airport/krakow-airport-taxi-service-en/</a:t>
            </a:r>
            <a:r>
              <a:rPr kumimoji="0" lang="nl-BE" sz="18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398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_title slide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">
  <a:themeElements>
    <a:clrScheme name="Personalizzato 2">
      <a:dk1>
        <a:srgbClr val="4D4D4D"/>
      </a:dk1>
      <a:lt1>
        <a:sysClr val="window" lastClr="FFFFFF"/>
      </a:lt1>
      <a:dk2>
        <a:srgbClr val="3F3F3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E51937"/>
      </a:accent6>
      <a:hlink>
        <a:srgbClr val="4D4D4D"/>
      </a:hlink>
      <a:folHlink>
        <a:srgbClr val="969696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ver_title slide">
  <a:themeElements>
    <a:clrScheme name="Personalitzat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01 slid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zato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882</Words>
  <Application>Microsoft Office PowerPoint</Application>
  <PresentationFormat>Widescreen</PresentationFormat>
  <Paragraphs>96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Merriweather</vt:lpstr>
      <vt:lpstr>Verdana</vt:lpstr>
      <vt:lpstr>Office Theme</vt:lpstr>
      <vt:lpstr>1_Office Theme</vt:lpstr>
      <vt:lpstr>Cover_title slide</vt:lpstr>
      <vt:lpstr>slide</vt:lpstr>
      <vt:lpstr>1_slide</vt:lpstr>
      <vt:lpstr>3_slide</vt:lpstr>
      <vt:lpstr>1_Cover_title slide</vt:lpstr>
      <vt:lpstr>01 slide</vt:lpstr>
      <vt:lpstr>CWG Animal Health &amp; Welfare Research</vt:lpstr>
      <vt:lpstr>Aim of the meeting</vt:lpstr>
      <vt:lpstr>Agenda</vt:lpstr>
      <vt:lpstr>Follow up of 10 December 2024 plenary</vt:lpstr>
      <vt:lpstr>Rome meeting</vt:lpstr>
      <vt:lpstr>Research priorities and challenges</vt:lpstr>
      <vt:lpstr>Any Other Business</vt:lpstr>
      <vt:lpstr>Meeting in Krakow (Balice)</vt:lpstr>
      <vt:lpstr>The palace is located close to the airport Krakow/Balice</vt:lpstr>
      <vt:lpstr>Meeting Rooms (in the Palace in Balice)</vt:lpstr>
      <vt:lpstr>Meeting Rooms (in the Palace in Balice)</vt:lpstr>
      <vt:lpstr>Meeting Room (Office Building) 5 min walking distance from the Palace</vt:lpstr>
      <vt:lpstr> Hotel in the Palace  </vt:lpstr>
      <vt:lpstr> How to get to the Krakow centre?  </vt:lpstr>
      <vt:lpstr> </vt:lpstr>
      <vt:lpstr> I         Krakow  </vt:lpstr>
      <vt:lpstr>Any Other Business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CWG Animal Health &amp; Welfare Research</dc:title>
  <dc:creator>hein.imberechts</dc:creator>
  <cp:lastModifiedBy>hein.imberechts</cp:lastModifiedBy>
  <cp:revision>28</cp:revision>
  <dcterms:created xsi:type="dcterms:W3CDTF">2025-05-12T10:29:33Z</dcterms:created>
  <dcterms:modified xsi:type="dcterms:W3CDTF">2025-05-21T11:34:55Z</dcterms:modified>
</cp:coreProperties>
</file>