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65" r:id="rId3"/>
    <p:sldId id="266" r:id="rId4"/>
    <p:sldId id="267" r:id="rId5"/>
    <p:sldId id="257" r:id="rId6"/>
    <p:sldId id="258" r:id="rId7"/>
    <p:sldId id="259" r:id="rId8"/>
    <p:sldId id="260" r:id="rId9"/>
    <p:sldId id="261" r:id="rId10"/>
    <p:sldId id="262" r:id="rId11"/>
    <p:sldId id="263" r:id="rId12"/>
    <p:sldId id="268" r:id="rId13"/>
    <p:sldId id="270" r:id="rId14"/>
    <p:sldId id="269" r:id="rId1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0998" autoAdjust="0"/>
  </p:normalViewPr>
  <p:slideViewPr>
    <p:cSldViewPr snapToGrid="0">
      <p:cViewPr varScale="1">
        <p:scale>
          <a:sx n="92" d="100"/>
          <a:sy n="92"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1" Type="http://schemas.openxmlformats.org/officeDocument/2006/relationships/oleObject" Target="file:///C:\Users\U80719229\AppData\Local\Microsoft\Windows\INetCache\Content.Outlook\ZJIIBV63\report_CWG-Untergruppe%20Tierschutz_20250422_061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'1'!$H$5</c:f>
              <c:strCache>
                <c:ptCount val="1"/>
                <c:pt idx="0">
                  <c:v>1</c:v>
                </c:pt>
              </c:strCache>
            </c:strRef>
          </c:tx>
          <c:spPr>
            <a:solidFill>
              <a:srgbClr val="004B71"/>
            </a:solidFill>
          </c:spPr>
          <c:invertIfNegative val="0"/>
          <c:dLbls>
            <c:spPr>
              <a:noFill/>
              <a:ln>
                <a:noFill/>
              </a:ln>
              <a:effectLst/>
            </c:spPr>
            <c:txPr>
              <a:bodyPr wrap="square" lIns="38100" tIns="19050" rIns="38100" bIns="19050" anchor="ctr">
                <a:spAutoFit/>
              </a:bodyPr>
              <a:lstStyle/>
              <a:p>
                <a:pPr>
                  <a:defRPr sz="1600" b="1">
                    <a:solidFill>
                      <a:srgbClr val="FFFF00"/>
                    </a:solidFill>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'1'!$G$6:$G$9</c:f>
              <c:strCache>
                <c:ptCount val="4"/>
                <c:pt idx="0">
                  <c:v>Round table of updates: national initiatives and activities in AW research</c:v>
                </c:pt>
                <c:pt idx="1">
                  <c:v>Ongoing Developments in the EU Animal Welfare Research</c:v>
                </c:pt>
                <c:pt idx="2">
                  <c:v>European Commission Policy Areas</c:v>
                </c:pt>
                <c:pt idx="3">
                  <c:v>Invited External speakers</c:v>
                </c:pt>
              </c:strCache>
            </c:strRef>
          </c:cat>
          <c:val>
            <c:numRef>
              <c:f>'1'!$H$6:$H$9</c:f>
              <c:numCache>
                <c:formatCode>0%</c:formatCode>
                <c:ptCount val="4"/>
                <c:pt idx="0">
                  <c:v>0.26666666666666666</c:v>
                </c:pt>
                <c:pt idx="1">
                  <c:v>0.33333333333333337</c:v>
                </c:pt>
                <c:pt idx="2">
                  <c:v>0.33333333333333337</c:v>
                </c:pt>
                <c:pt idx="3">
                  <c:v>6.6666666666666666E-2</c:v>
                </c:pt>
              </c:numCache>
            </c:numRef>
          </c:val>
          <c:extLst>
            <c:ext xmlns:c16="http://schemas.microsoft.com/office/drawing/2014/chart" uri="{C3380CC4-5D6E-409C-BE32-E72D297353CC}">
              <c16:uniqueId val="{00000000-B963-4573-B195-6C0AE53EF451}"/>
            </c:ext>
          </c:extLst>
        </c:ser>
        <c:ser>
          <c:idx val="1"/>
          <c:order val="1"/>
          <c:tx>
            <c:strRef>
              <c:f>'1'!$I$5</c:f>
              <c:strCache>
                <c:ptCount val="1"/>
                <c:pt idx="0">
                  <c:v>2</c:v>
                </c:pt>
              </c:strCache>
            </c:strRef>
          </c:tx>
          <c:spPr>
            <a:solidFill>
              <a:srgbClr val="66CC99"/>
            </a:solidFill>
          </c:spPr>
          <c:invertIfNegative val="0"/>
          <c:dLbls>
            <c:spPr>
              <a:noFill/>
              <a:ln>
                <a:noFill/>
              </a:ln>
              <a:effectLst/>
            </c:spPr>
            <c:txPr>
              <a:bodyPr wrap="square" lIns="38100" tIns="19050" rIns="38100" bIns="19050" anchor="ctr">
                <a:spAutoFit/>
              </a:bodyPr>
              <a:lstStyle/>
              <a:p>
                <a:pPr>
                  <a:defRPr sz="1800" b="1"/>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'1'!$G$6:$G$9</c:f>
              <c:strCache>
                <c:ptCount val="4"/>
                <c:pt idx="0">
                  <c:v>Round table of updates: national initiatives and activities in AW research</c:v>
                </c:pt>
                <c:pt idx="1">
                  <c:v>Ongoing Developments in the EU Animal Welfare Research</c:v>
                </c:pt>
                <c:pt idx="2">
                  <c:v>European Commission Policy Areas</c:v>
                </c:pt>
                <c:pt idx="3">
                  <c:v>Invited External speakers</c:v>
                </c:pt>
              </c:strCache>
            </c:strRef>
          </c:cat>
          <c:val>
            <c:numRef>
              <c:f>'1'!$I$6:$I$9</c:f>
              <c:numCache>
                <c:formatCode>0%</c:formatCode>
                <c:ptCount val="4"/>
                <c:pt idx="0">
                  <c:v>0.33333333333333337</c:v>
                </c:pt>
                <c:pt idx="1">
                  <c:v>0.26666666666666666</c:v>
                </c:pt>
                <c:pt idx="2">
                  <c:v>6.6666666666666666E-2</c:v>
                </c:pt>
                <c:pt idx="3">
                  <c:v>0.46666666666666667</c:v>
                </c:pt>
              </c:numCache>
            </c:numRef>
          </c:val>
          <c:extLst>
            <c:ext xmlns:c16="http://schemas.microsoft.com/office/drawing/2014/chart" uri="{C3380CC4-5D6E-409C-BE32-E72D297353CC}">
              <c16:uniqueId val="{00000001-B963-4573-B195-6C0AE53EF451}"/>
            </c:ext>
          </c:extLst>
        </c:ser>
        <c:ser>
          <c:idx val="2"/>
          <c:order val="2"/>
          <c:tx>
            <c:strRef>
              <c:f>'1'!$J$5</c:f>
              <c:strCache>
                <c:ptCount val="1"/>
                <c:pt idx="0">
                  <c:v>3</c:v>
                </c:pt>
              </c:strCache>
            </c:strRef>
          </c:tx>
          <c:spPr>
            <a:solidFill>
              <a:srgbClr val="33787C"/>
            </a:solidFill>
          </c:spPr>
          <c:invertIfNegative val="0"/>
          <c:dLbls>
            <c:spPr>
              <a:noFill/>
              <a:ln>
                <a:noFill/>
              </a:ln>
              <a:effectLst/>
            </c:spPr>
            <c:txPr>
              <a:bodyPr wrap="square" lIns="38100" tIns="19050" rIns="38100" bIns="19050" anchor="ctr">
                <a:spAutoFit/>
              </a:bodyPr>
              <a:lstStyle/>
              <a:p>
                <a:pPr>
                  <a:defRPr sz="1800">
                    <a:solidFill>
                      <a:srgbClr val="FFC000"/>
                    </a:solidFill>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'1'!$G$6:$G$9</c:f>
              <c:strCache>
                <c:ptCount val="4"/>
                <c:pt idx="0">
                  <c:v>Round table of updates: national initiatives and activities in AW research</c:v>
                </c:pt>
                <c:pt idx="1">
                  <c:v>Ongoing Developments in the EU Animal Welfare Research</c:v>
                </c:pt>
                <c:pt idx="2">
                  <c:v>European Commission Policy Areas</c:v>
                </c:pt>
                <c:pt idx="3">
                  <c:v>Invited External speakers</c:v>
                </c:pt>
              </c:strCache>
            </c:strRef>
          </c:cat>
          <c:val>
            <c:numRef>
              <c:f>'1'!$J$6:$J$9</c:f>
              <c:numCache>
                <c:formatCode>0%</c:formatCode>
                <c:ptCount val="4"/>
                <c:pt idx="0">
                  <c:v>0.2</c:v>
                </c:pt>
                <c:pt idx="1">
                  <c:v>6.6666666666666666E-2</c:v>
                </c:pt>
                <c:pt idx="2">
                  <c:v>0.33333333333333337</c:v>
                </c:pt>
                <c:pt idx="3">
                  <c:v>0.13333333333333333</c:v>
                </c:pt>
              </c:numCache>
            </c:numRef>
          </c:val>
          <c:extLst>
            <c:ext xmlns:c16="http://schemas.microsoft.com/office/drawing/2014/chart" uri="{C3380CC4-5D6E-409C-BE32-E72D297353CC}">
              <c16:uniqueId val="{00000002-B963-4573-B195-6C0AE53EF451}"/>
            </c:ext>
          </c:extLst>
        </c:ser>
        <c:ser>
          <c:idx val="3"/>
          <c:order val="3"/>
          <c:tx>
            <c:strRef>
              <c:f>'1'!$K$5</c:f>
              <c:strCache>
                <c:ptCount val="1"/>
                <c:pt idx="0">
                  <c:v>4</c:v>
                </c:pt>
              </c:strCache>
            </c:strRef>
          </c:tx>
          <c:spPr>
            <a:solidFill>
              <a:srgbClr val="8D7257"/>
            </a:solidFill>
          </c:spPr>
          <c:invertIfNegative val="0"/>
          <c:dLbls>
            <c:spPr>
              <a:noFill/>
              <a:ln>
                <a:noFill/>
              </a:ln>
              <a:effectLst/>
            </c:spPr>
            <c:txPr>
              <a:bodyPr wrap="square" lIns="38100" tIns="19050" rIns="38100" bIns="19050" anchor="ctr">
                <a:spAutoFit/>
              </a:bodyPr>
              <a:lstStyle/>
              <a:p>
                <a:pPr>
                  <a:defRPr sz="1800">
                    <a:solidFill>
                      <a:srgbClr val="92D050"/>
                    </a:solidFill>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'1'!$G$6:$G$9</c:f>
              <c:strCache>
                <c:ptCount val="4"/>
                <c:pt idx="0">
                  <c:v>Round table of updates: national initiatives and activities in AW research</c:v>
                </c:pt>
                <c:pt idx="1">
                  <c:v>Ongoing Developments in the EU Animal Welfare Research</c:v>
                </c:pt>
                <c:pt idx="2">
                  <c:v>European Commission Policy Areas</c:v>
                </c:pt>
                <c:pt idx="3">
                  <c:v>Invited External speakers</c:v>
                </c:pt>
              </c:strCache>
            </c:strRef>
          </c:cat>
          <c:val>
            <c:numRef>
              <c:f>'1'!$K$6:$K$9</c:f>
              <c:numCache>
                <c:formatCode>0%</c:formatCode>
                <c:ptCount val="4"/>
                <c:pt idx="0">
                  <c:v>0.2</c:v>
                </c:pt>
                <c:pt idx="1">
                  <c:v>0.33333333333333337</c:v>
                </c:pt>
                <c:pt idx="2">
                  <c:v>0.26666666666666666</c:v>
                </c:pt>
                <c:pt idx="3">
                  <c:v>0.33333333333333337</c:v>
                </c:pt>
              </c:numCache>
            </c:numRef>
          </c:val>
          <c:extLst>
            <c:ext xmlns:c16="http://schemas.microsoft.com/office/drawing/2014/chart" uri="{C3380CC4-5D6E-409C-BE32-E72D297353CC}">
              <c16:uniqueId val="{00000003-B963-4573-B195-6C0AE53EF451}"/>
            </c:ext>
          </c:extLst>
        </c:ser>
        <c:dLbls>
          <c:showLegendKey val="0"/>
          <c:showVal val="0"/>
          <c:showCatName val="0"/>
          <c:showSerName val="0"/>
          <c:showPercent val="0"/>
          <c:showBubbleSize val="0"/>
        </c:dLbls>
        <c:gapWidth val="150"/>
        <c:overlap val="100"/>
        <c:axId val="1529086207"/>
        <c:axId val="1"/>
      </c:barChart>
      <c:catAx>
        <c:axId val="1529086207"/>
        <c:scaling>
          <c:orientation val="maxMin"/>
        </c:scaling>
        <c:delete val="0"/>
        <c:axPos val="l"/>
        <c:numFmt formatCode="General" sourceLinked="1"/>
        <c:majorTickMark val="out"/>
        <c:minorTickMark val="none"/>
        <c:tickLblPos val="low"/>
        <c:txPr>
          <a:bodyPr/>
          <a:lstStyle/>
          <a:p>
            <a:pPr>
              <a:defRPr sz="1800"/>
            </a:pPr>
            <a:endParaRPr lang="fr-FR"/>
          </a:p>
        </c:txPr>
        <c:crossAx val="1"/>
        <c:crosses val="autoZero"/>
        <c:auto val="1"/>
        <c:lblAlgn val="ctr"/>
        <c:lblOffset val="100"/>
        <c:noMultiLvlLbl val="1"/>
      </c:catAx>
      <c:valAx>
        <c:axId val="1"/>
        <c:scaling>
          <c:orientation val="minMax"/>
          <c:max val="1"/>
          <c:min val="0"/>
        </c:scaling>
        <c:delete val="0"/>
        <c:axPos val="b"/>
        <c:majorGridlines/>
        <c:numFmt formatCode="0%" sourceLinked="1"/>
        <c:majorTickMark val="out"/>
        <c:minorTickMark val="none"/>
        <c:tickLblPos val="nextTo"/>
        <c:crossAx val="1529086207"/>
        <c:crosses val="max"/>
        <c:crossBetween val="between"/>
      </c:valAx>
    </c:plotArea>
    <c:legend>
      <c:legendPos val="r"/>
      <c:overlay val="0"/>
      <c:txPr>
        <a:bodyPr/>
        <a:lstStyle/>
        <a:p>
          <a:pPr>
            <a:defRPr sz="1800"/>
          </a:pPr>
          <a:endParaRPr lang="fr-FR"/>
        </a:p>
      </c:txPr>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234723-5592-4464-80AC-5FAC8B808B4D}" type="datetimeFigureOut">
              <a:rPr lang="fr-CH" smtClean="0"/>
              <a:t>15.05.2025</a:t>
            </a:fld>
            <a:endParaRPr lang="fr-CH"/>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H"/>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H"/>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ECFB22-175C-4C7F-94DD-26BEB794C7D1}" type="slidenum">
              <a:rPr lang="fr-CH" smtClean="0"/>
              <a:t>‹Nr.›</a:t>
            </a:fld>
            <a:endParaRPr lang="fr-CH"/>
          </a:p>
        </p:txBody>
      </p:sp>
    </p:spTree>
    <p:extLst>
      <p:ext uri="{BB962C8B-B14F-4D97-AF65-F5344CB8AC3E}">
        <p14:creationId xmlns:p14="http://schemas.microsoft.com/office/powerpoint/2010/main" val="1883031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de-DE"/>
          </a:p>
        </p:txBody>
      </p:sp>
    </p:spTree>
    <p:extLst>
      <p:ext uri="{BB962C8B-B14F-4D97-AF65-F5344CB8AC3E}">
        <p14:creationId xmlns:p14="http://schemas.microsoft.com/office/powerpoint/2010/main" val="3752921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71AA4-FC94-1B97-BFA9-7415BAC8F7CB}"/>
            </a:ext>
          </a:extLst>
        </p:cNvPr>
        <p:cNvGrpSpPr/>
        <p:nvPr/>
      </p:nvGrpSpPr>
      <p:grpSpPr>
        <a:xfrm>
          <a:off x="0" y="0"/>
          <a:ext cx="0" cy="0"/>
          <a:chOff x="0" y="0"/>
          <a:chExt cx="0" cy="0"/>
        </a:xfrm>
      </p:grpSpPr>
      <p:sp>
        <p:nvSpPr>
          <p:cNvPr id="45058" name="Rectangle 2">
            <a:extLst>
              <a:ext uri="{FF2B5EF4-FFF2-40B4-BE49-F238E27FC236}">
                <a16:creationId xmlns:a16="http://schemas.microsoft.com/office/drawing/2014/main" id="{0C75475B-B66A-86AD-1095-7FF26D48A3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Rectangle 3">
            <a:extLst>
              <a:ext uri="{FF2B5EF4-FFF2-40B4-BE49-F238E27FC236}">
                <a16:creationId xmlns:a16="http://schemas.microsoft.com/office/drawing/2014/main" id="{33CF1DAE-3F86-E55F-3B5B-E48E83D709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de-DE"/>
          </a:p>
        </p:txBody>
      </p:sp>
    </p:spTree>
    <p:extLst>
      <p:ext uri="{BB962C8B-B14F-4D97-AF65-F5344CB8AC3E}">
        <p14:creationId xmlns:p14="http://schemas.microsoft.com/office/powerpoint/2010/main" val="2965885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b="1" dirty="0">
                <a:latin typeface="Arial" panose="020B0604020202020204" pitchFamily="34" charset="0"/>
                <a:cs typeface="Arial" panose="020B0604020202020204" pitchFamily="34" charset="0"/>
              </a:rPr>
              <a:t>Questions </a:t>
            </a:r>
            <a:r>
              <a:rPr lang="de-CH" b="1" dirty="0" err="1">
                <a:latin typeface="Arial" panose="020B0604020202020204" pitchFamily="34" charset="0"/>
                <a:cs typeface="Arial" panose="020B0604020202020204" pitchFamily="34" charset="0"/>
              </a:rPr>
              <a:t>asked</a:t>
            </a:r>
            <a:endParaRPr lang="de-CH" b="1" dirty="0">
              <a:latin typeface="Arial" panose="020B0604020202020204" pitchFamily="34" charset="0"/>
              <a:cs typeface="Arial" panose="020B0604020202020204" pitchFamily="34" charset="0"/>
            </a:endParaRPr>
          </a:p>
          <a:p>
            <a:endParaRPr lang="fr-CH" dirty="0"/>
          </a:p>
        </p:txBody>
      </p:sp>
      <p:sp>
        <p:nvSpPr>
          <p:cNvPr id="4" name="Espace réservé du numéro de diapositive 3"/>
          <p:cNvSpPr>
            <a:spLocks noGrp="1"/>
          </p:cNvSpPr>
          <p:nvPr>
            <p:ph type="sldNum" sz="quarter" idx="5"/>
          </p:nvPr>
        </p:nvSpPr>
        <p:spPr/>
        <p:txBody>
          <a:bodyPr/>
          <a:lstStyle/>
          <a:p>
            <a:fld id="{EEECFB22-175C-4C7F-94DD-26BEB794C7D1}" type="slidenum">
              <a:rPr lang="fr-CH" smtClean="0"/>
              <a:t>4</a:t>
            </a:fld>
            <a:endParaRPr lang="fr-CH"/>
          </a:p>
        </p:txBody>
      </p:sp>
    </p:spTree>
    <p:extLst>
      <p:ext uri="{BB962C8B-B14F-4D97-AF65-F5344CB8AC3E}">
        <p14:creationId xmlns:p14="http://schemas.microsoft.com/office/powerpoint/2010/main" val="1218578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Conclusion:</a:t>
            </a:r>
          </a:p>
          <a:p>
            <a:endParaRPr lang="fr-CH" dirty="0"/>
          </a:p>
          <a:p>
            <a:r>
              <a:rPr lang="fr-CH" dirty="0" err="1"/>
              <a:t>We</a:t>
            </a:r>
            <a:r>
              <a:rPr lang="fr-CH" dirty="0"/>
              <a:t> are </a:t>
            </a:r>
            <a:r>
              <a:rPr lang="fr-CH" dirty="0" err="1"/>
              <a:t>very</a:t>
            </a:r>
            <a:r>
              <a:rPr lang="fr-CH" dirty="0"/>
              <a:t> </a:t>
            </a:r>
            <a:r>
              <a:rPr lang="fr-CH" dirty="0" err="1"/>
              <a:t>much</a:t>
            </a:r>
            <a:r>
              <a:rPr lang="fr-CH" dirty="0"/>
              <a:t> </a:t>
            </a:r>
            <a:r>
              <a:rPr lang="fr-CH" dirty="0" err="1"/>
              <a:t>interested</a:t>
            </a:r>
            <a:r>
              <a:rPr lang="fr-CH" dirty="0"/>
              <a:t> </a:t>
            </a:r>
            <a:r>
              <a:rPr lang="fr-CH" dirty="0" err="1"/>
              <a:t>into</a:t>
            </a:r>
            <a:r>
              <a:rPr lang="fr-CH" dirty="0"/>
              <a:t> the </a:t>
            </a:r>
            <a:r>
              <a:rPr lang="fr-CH" dirty="0" err="1"/>
              <a:t>roundtable</a:t>
            </a:r>
            <a:r>
              <a:rPr lang="fr-CH" dirty="0"/>
              <a:t> of updates in AW </a:t>
            </a:r>
            <a:r>
              <a:rPr lang="fr-CH" dirty="0" err="1"/>
              <a:t>research</a:t>
            </a:r>
            <a:r>
              <a:rPr lang="fr-CH" dirty="0"/>
              <a:t> and </a:t>
            </a:r>
            <a:r>
              <a:rPr lang="fr-CH" dirty="0" err="1"/>
              <a:t>into</a:t>
            </a:r>
            <a:r>
              <a:rPr lang="fr-CH" dirty="0"/>
              <a:t> the </a:t>
            </a:r>
            <a:r>
              <a:rPr lang="fr-CH" dirty="0" err="1"/>
              <a:t>ongoing</a:t>
            </a:r>
            <a:r>
              <a:rPr lang="fr-CH" dirty="0"/>
              <a:t> </a:t>
            </a:r>
            <a:r>
              <a:rPr lang="fr-CH" dirty="0" err="1"/>
              <a:t>developments</a:t>
            </a:r>
            <a:r>
              <a:rPr lang="fr-CH" dirty="0"/>
              <a:t> in EU AW </a:t>
            </a:r>
            <a:r>
              <a:rPr lang="fr-CH" dirty="0" err="1"/>
              <a:t>research</a:t>
            </a:r>
            <a:endParaRPr lang="fr-CH" dirty="0"/>
          </a:p>
          <a:p>
            <a:endParaRPr lang="fr-CH" dirty="0"/>
          </a:p>
          <a:p>
            <a:r>
              <a:rPr lang="fr-CH" dirty="0" err="1"/>
              <a:t>Less</a:t>
            </a:r>
            <a:r>
              <a:rPr lang="fr-CH" dirty="0"/>
              <a:t> </a:t>
            </a:r>
            <a:r>
              <a:rPr lang="fr-CH" dirty="0" err="1"/>
              <a:t>interested</a:t>
            </a:r>
            <a:r>
              <a:rPr lang="fr-CH" dirty="0"/>
              <a:t> </a:t>
            </a:r>
            <a:r>
              <a:rPr lang="fr-CH" dirty="0" err="1"/>
              <a:t>into</a:t>
            </a:r>
            <a:r>
              <a:rPr lang="fr-CH" dirty="0"/>
              <a:t> the commission </a:t>
            </a:r>
            <a:r>
              <a:rPr lang="fr-CH" dirty="0" err="1"/>
              <a:t>policy</a:t>
            </a:r>
            <a:r>
              <a:rPr lang="fr-CH" dirty="0"/>
              <a:t> </a:t>
            </a:r>
          </a:p>
          <a:p>
            <a:endParaRPr lang="fr-CH" dirty="0"/>
          </a:p>
          <a:p>
            <a:r>
              <a:rPr lang="fr-CH" dirty="0" err="1"/>
              <a:t>Interested</a:t>
            </a:r>
            <a:r>
              <a:rPr lang="fr-CH" dirty="0"/>
              <a:t> </a:t>
            </a:r>
            <a:r>
              <a:rPr lang="fr-CH" dirty="0" err="1"/>
              <a:t>into</a:t>
            </a:r>
            <a:r>
              <a:rPr lang="fr-CH" dirty="0"/>
              <a:t> </a:t>
            </a:r>
            <a:r>
              <a:rPr lang="fr-CH" dirty="0" err="1"/>
              <a:t>invited</a:t>
            </a:r>
            <a:r>
              <a:rPr lang="fr-CH" dirty="0"/>
              <a:t> </a:t>
            </a:r>
            <a:r>
              <a:rPr lang="fr-CH" dirty="0" err="1"/>
              <a:t>external</a:t>
            </a:r>
            <a:r>
              <a:rPr lang="fr-CH" dirty="0"/>
              <a:t> speakers, but </a:t>
            </a:r>
            <a:r>
              <a:rPr lang="fr-CH" dirty="0" err="1"/>
              <a:t>rather</a:t>
            </a:r>
            <a:r>
              <a:rPr lang="fr-CH" dirty="0"/>
              <a:t> in </a:t>
            </a:r>
            <a:r>
              <a:rPr lang="fr-CH" dirty="0" err="1"/>
              <a:t>scond</a:t>
            </a:r>
            <a:r>
              <a:rPr lang="fr-CH" dirty="0"/>
              <a:t> </a:t>
            </a:r>
            <a:r>
              <a:rPr lang="fr-CH" dirty="0" err="1"/>
              <a:t>priority</a:t>
            </a:r>
            <a:endParaRPr lang="fr-CH" dirty="0"/>
          </a:p>
        </p:txBody>
      </p:sp>
      <p:sp>
        <p:nvSpPr>
          <p:cNvPr id="4" name="Espace réservé du numéro de diapositive 3"/>
          <p:cNvSpPr>
            <a:spLocks noGrp="1"/>
          </p:cNvSpPr>
          <p:nvPr>
            <p:ph type="sldNum" sz="quarter" idx="5"/>
          </p:nvPr>
        </p:nvSpPr>
        <p:spPr/>
        <p:txBody>
          <a:bodyPr/>
          <a:lstStyle/>
          <a:p>
            <a:fld id="{EEECFB22-175C-4C7F-94DD-26BEB794C7D1}" type="slidenum">
              <a:rPr lang="fr-CH" smtClean="0"/>
              <a:t>5</a:t>
            </a:fld>
            <a:endParaRPr lang="fr-CH"/>
          </a:p>
        </p:txBody>
      </p:sp>
    </p:spTree>
    <p:extLst>
      <p:ext uri="{BB962C8B-B14F-4D97-AF65-F5344CB8AC3E}">
        <p14:creationId xmlns:p14="http://schemas.microsoft.com/office/powerpoint/2010/main" val="8921157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Conclusion:</a:t>
            </a:r>
          </a:p>
          <a:p>
            <a:r>
              <a:rPr lang="fr-CH" dirty="0"/>
              <a:t>More </a:t>
            </a:r>
            <a:r>
              <a:rPr lang="fr-CH" dirty="0" err="1"/>
              <a:t>focussed</a:t>
            </a:r>
            <a:r>
              <a:rPr lang="fr-CH" dirty="0"/>
              <a:t> </a:t>
            </a:r>
            <a:r>
              <a:rPr lang="fr-CH" dirty="0" err="1"/>
              <a:t>work</a:t>
            </a:r>
            <a:r>
              <a:rPr lang="fr-CH" dirty="0"/>
              <a:t> on </a:t>
            </a:r>
            <a:r>
              <a:rPr lang="fr-CH" dirty="0" err="1"/>
              <a:t>specific</a:t>
            </a:r>
            <a:r>
              <a:rPr lang="fr-CH" dirty="0"/>
              <a:t> </a:t>
            </a:r>
            <a:r>
              <a:rPr lang="fr-CH" dirty="0" err="1"/>
              <a:t>priorities</a:t>
            </a:r>
            <a:r>
              <a:rPr lang="fr-CH" dirty="0"/>
              <a:t> and </a:t>
            </a:r>
            <a:r>
              <a:rPr lang="fr-CH" dirty="0" err="1"/>
              <a:t>common</a:t>
            </a:r>
            <a:r>
              <a:rPr lang="fr-CH" dirty="0"/>
              <a:t> </a:t>
            </a:r>
            <a:r>
              <a:rPr lang="fr-CH" dirty="0" err="1"/>
              <a:t>interest</a:t>
            </a:r>
            <a:endParaRPr lang="fr-CH" dirty="0"/>
          </a:p>
          <a:p>
            <a:r>
              <a:rPr lang="fr-CH" dirty="0"/>
              <a:t>More </a:t>
            </a:r>
          </a:p>
        </p:txBody>
      </p:sp>
      <p:sp>
        <p:nvSpPr>
          <p:cNvPr id="4" name="Espace réservé du numéro de diapositive 3"/>
          <p:cNvSpPr>
            <a:spLocks noGrp="1"/>
          </p:cNvSpPr>
          <p:nvPr>
            <p:ph type="sldNum" sz="quarter" idx="5"/>
          </p:nvPr>
        </p:nvSpPr>
        <p:spPr/>
        <p:txBody>
          <a:bodyPr/>
          <a:lstStyle/>
          <a:p>
            <a:fld id="{EEECFB22-175C-4C7F-94DD-26BEB794C7D1}" type="slidenum">
              <a:rPr lang="fr-CH" smtClean="0"/>
              <a:t>6</a:t>
            </a:fld>
            <a:endParaRPr lang="fr-CH"/>
          </a:p>
        </p:txBody>
      </p:sp>
    </p:spTree>
    <p:extLst>
      <p:ext uri="{BB962C8B-B14F-4D97-AF65-F5344CB8AC3E}">
        <p14:creationId xmlns:p14="http://schemas.microsoft.com/office/powerpoint/2010/main" val="14354873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5"/>
          </p:nvPr>
        </p:nvSpPr>
        <p:spPr/>
        <p:txBody>
          <a:bodyPr/>
          <a:lstStyle/>
          <a:p>
            <a:fld id="{EEECFB22-175C-4C7F-94DD-26BEB794C7D1}" type="slidenum">
              <a:rPr lang="fr-CH" smtClean="0"/>
              <a:t>8</a:t>
            </a:fld>
            <a:endParaRPr lang="fr-CH"/>
          </a:p>
        </p:txBody>
      </p:sp>
    </p:spTree>
    <p:extLst>
      <p:ext uri="{BB962C8B-B14F-4D97-AF65-F5344CB8AC3E}">
        <p14:creationId xmlns:p14="http://schemas.microsoft.com/office/powerpoint/2010/main" val="31098112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chemeClr val="dk1"/>
                </a:solidFill>
              </a:rPr>
              <a:t>+Meeting: why twice a year? proposal:  alternatively AW subgroup and participation to SFU </a:t>
            </a:r>
            <a:endParaRPr lang="fr-CH" sz="1200" b="1" dirty="0"/>
          </a:p>
          <a:p>
            <a:endParaRPr lang="fr-CH" dirty="0"/>
          </a:p>
        </p:txBody>
      </p:sp>
      <p:sp>
        <p:nvSpPr>
          <p:cNvPr id="4" name="Espace réservé du numéro de diapositive 3"/>
          <p:cNvSpPr>
            <a:spLocks noGrp="1"/>
          </p:cNvSpPr>
          <p:nvPr>
            <p:ph type="sldNum" sz="quarter" idx="5"/>
          </p:nvPr>
        </p:nvSpPr>
        <p:spPr/>
        <p:txBody>
          <a:bodyPr/>
          <a:lstStyle/>
          <a:p>
            <a:fld id="{EEECFB22-175C-4C7F-94DD-26BEB794C7D1}" type="slidenum">
              <a:rPr lang="fr-CH" smtClean="0"/>
              <a:t>10</a:t>
            </a:fld>
            <a:endParaRPr lang="fr-CH"/>
          </a:p>
        </p:txBody>
      </p:sp>
    </p:spTree>
    <p:extLst>
      <p:ext uri="{BB962C8B-B14F-4D97-AF65-F5344CB8AC3E}">
        <p14:creationId xmlns:p14="http://schemas.microsoft.com/office/powerpoint/2010/main" val="1507986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de-CH"/>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de-CH"/>
          </a:p>
        </p:txBody>
      </p:sp>
      <p:sp>
        <p:nvSpPr>
          <p:cNvPr id="4" name="Date Placeholder 3"/>
          <p:cNvSpPr>
            <a:spLocks noGrp="1"/>
          </p:cNvSpPr>
          <p:nvPr>
            <p:ph type="dt" sz="half" idx="10"/>
          </p:nvPr>
        </p:nvSpPr>
        <p:spPr/>
        <p:txBody>
          <a:bodyPr/>
          <a:lstStyle/>
          <a:p>
            <a:fld id="{74D4CB9A-386A-404B-B176-312302C6E49A}" type="datetimeFigureOut">
              <a:rPr lang="de-CH" smtClean="0"/>
              <a:t>15.05.2025</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2BFB6E70-72CE-4B03-A802-FE209B096C72}" type="slidenum">
              <a:rPr lang="de-CH" smtClean="0"/>
              <a:t>‹Nr.›</a:t>
            </a:fld>
            <a:endParaRPr lang="de-CH"/>
          </a:p>
        </p:txBody>
      </p:sp>
    </p:spTree>
    <p:extLst>
      <p:ext uri="{BB962C8B-B14F-4D97-AF65-F5344CB8AC3E}">
        <p14:creationId xmlns:p14="http://schemas.microsoft.com/office/powerpoint/2010/main" val="3174962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de-CH"/>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CH"/>
          </a:p>
        </p:txBody>
      </p:sp>
      <p:sp>
        <p:nvSpPr>
          <p:cNvPr id="4" name="Date Placeholder 3"/>
          <p:cNvSpPr>
            <a:spLocks noGrp="1"/>
          </p:cNvSpPr>
          <p:nvPr>
            <p:ph type="dt" sz="half" idx="10"/>
          </p:nvPr>
        </p:nvSpPr>
        <p:spPr/>
        <p:txBody>
          <a:bodyPr/>
          <a:lstStyle/>
          <a:p>
            <a:fld id="{74D4CB9A-386A-404B-B176-312302C6E49A}" type="datetimeFigureOut">
              <a:rPr lang="de-CH" smtClean="0"/>
              <a:t>15.05.2025</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2BFB6E70-72CE-4B03-A802-FE209B096C72}" type="slidenum">
              <a:rPr lang="de-CH" smtClean="0"/>
              <a:t>‹Nr.›</a:t>
            </a:fld>
            <a:endParaRPr lang="de-CH"/>
          </a:p>
        </p:txBody>
      </p:sp>
    </p:spTree>
    <p:extLst>
      <p:ext uri="{BB962C8B-B14F-4D97-AF65-F5344CB8AC3E}">
        <p14:creationId xmlns:p14="http://schemas.microsoft.com/office/powerpoint/2010/main" val="1112617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de-CH"/>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CH"/>
          </a:p>
        </p:txBody>
      </p:sp>
      <p:sp>
        <p:nvSpPr>
          <p:cNvPr id="4" name="Date Placeholder 3"/>
          <p:cNvSpPr>
            <a:spLocks noGrp="1"/>
          </p:cNvSpPr>
          <p:nvPr>
            <p:ph type="dt" sz="half" idx="10"/>
          </p:nvPr>
        </p:nvSpPr>
        <p:spPr/>
        <p:txBody>
          <a:bodyPr/>
          <a:lstStyle/>
          <a:p>
            <a:fld id="{74D4CB9A-386A-404B-B176-312302C6E49A}" type="datetimeFigureOut">
              <a:rPr lang="de-CH" smtClean="0"/>
              <a:t>15.05.2025</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2BFB6E70-72CE-4B03-A802-FE209B096C72}" type="slidenum">
              <a:rPr lang="de-CH" smtClean="0"/>
              <a:t>‹Nr.›</a:t>
            </a:fld>
            <a:endParaRPr lang="de-CH"/>
          </a:p>
        </p:txBody>
      </p:sp>
    </p:spTree>
    <p:extLst>
      <p:ext uri="{BB962C8B-B14F-4D97-AF65-F5344CB8AC3E}">
        <p14:creationId xmlns:p14="http://schemas.microsoft.com/office/powerpoint/2010/main" val="3869572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p:spPr>
        <p:txBody>
          <a:bodyPr/>
          <a:lstStyle/>
          <a:p>
            <a:r>
              <a:rPr lang="de-DE"/>
              <a:t>Titelmasterformat durch Klicken bearbeiten</a:t>
            </a:r>
            <a:endParaRPr lang="de-AT"/>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AT"/>
          </a:p>
        </p:txBody>
      </p:sp>
      <p:sp>
        <p:nvSpPr>
          <p:cNvPr id="4" name="Datumsplatzhalt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C1919F4-D8AE-4260-8C29-A239B8CEE446}" type="datetimeFigureOut">
              <a:rPr kumimoji="0" lang="de-AT"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15.05.2025</a:t>
            </a:fld>
            <a:endParaRPr kumimoji="0" lang="de-AT"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ußzeilenplatzhalt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AT"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liennummernplatzhalt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1FA3840-235D-4C6A-99AE-E7B405CD052D}" type="slidenum">
              <a:rPr kumimoji="0" lang="de-AT"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‹Nr.›</a:t>
            </a:fld>
            <a:endParaRPr kumimoji="0" lang="de-AT"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228214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de-CH"/>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CH"/>
          </a:p>
        </p:txBody>
      </p:sp>
      <p:sp>
        <p:nvSpPr>
          <p:cNvPr id="4" name="Date Placeholder 3"/>
          <p:cNvSpPr>
            <a:spLocks noGrp="1"/>
          </p:cNvSpPr>
          <p:nvPr>
            <p:ph type="dt" sz="half" idx="10"/>
          </p:nvPr>
        </p:nvSpPr>
        <p:spPr/>
        <p:txBody>
          <a:bodyPr/>
          <a:lstStyle/>
          <a:p>
            <a:fld id="{74D4CB9A-386A-404B-B176-312302C6E49A}" type="datetimeFigureOut">
              <a:rPr lang="de-CH" smtClean="0"/>
              <a:t>15.05.2025</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2BFB6E70-72CE-4B03-A802-FE209B096C72}" type="slidenum">
              <a:rPr lang="de-CH" smtClean="0"/>
              <a:t>‹Nr.›</a:t>
            </a:fld>
            <a:endParaRPr lang="de-CH"/>
          </a:p>
        </p:txBody>
      </p:sp>
    </p:spTree>
    <p:extLst>
      <p:ext uri="{BB962C8B-B14F-4D97-AF65-F5344CB8AC3E}">
        <p14:creationId xmlns:p14="http://schemas.microsoft.com/office/powerpoint/2010/main" val="1029612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de-CH"/>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4D4CB9A-386A-404B-B176-312302C6E49A}" type="datetimeFigureOut">
              <a:rPr lang="de-CH" smtClean="0"/>
              <a:t>15.05.2025</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2BFB6E70-72CE-4B03-A802-FE209B096C72}" type="slidenum">
              <a:rPr lang="de-CH" smtClean="0"/>
              <a:t>‹Nr.›</a:t>
            </a:fld>
            <a:endParaRPr lang="de-CH"/>
          </a:p>
        </p:txBody>
      </p:sp>
    </p:spTree>
    <p:extLst>
      <p:ext uri="{BB962C8B-B14F-4D97-AF65-F5344CB8AC3E}">
        <p14:creationId xmlns:p14="http://schemas.microsoft.com/office/powerpoint/2010/main" val="305142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de-CH"/>
          </a:p>
        </p:txBody>
      </p:sp>
      <p:sp>
        <p:nvSpPr>
          <p:cNvPr id="3" name="Content Placeholder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CH"/>
          </a:p>
        </p:txBody>
      </p:sp>
      <p:sp>
        <p:nvSpPr>
          <p:cNvPr id="4" name="Content Placeholder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CH"/>
          </a:p>
        </p:txBody>
      </p:sp>
      <p:sp>
        <p:nvSpPr>
          <p:cNvPr id="5" name="Date Placeholder 4"/>
          <p:cNvSpPr>
            <a:spLocks noGrp="1"/>
          </p:cNvSpPr>
          <p:nvPr>
            <p:ph type="dt" sz="half" idx="10"/>
          </p:nvPr>
        </p:nvSpPr>
        <p:spPr/>
        <p:txBody>
          <a:bodyPr/>
          <a:lstStyle/>
          <a:p>
            <a:fld id="{74D4CB9A-386A-404B-B176-312302C6E49A}" type="datetimeFigureOut">
              <a:rPr lang="de-CH" smtClean="0"/>
              <a:t>15.05.2025</a:t>
            </a:fld>
            <a:endParaRPr lang="de-CH"/>
          </a:p>
        </p:txBody>
      </p:sp>
      <p:sp>
        <p:nvSpPr>
          <p:cNvPr id="6" name="Footer Placeholder 5"/>
          <p:cNvSpPr>
            <a:spLocks noGrp="1"/>
          </p:cNvSpPr>
          <p:nvPr>
            <p:ph type="ftr" sz="quarter" idx="11"/>
          </p:nvPr>
        </p:nvSpPr>
        <p:spPr/>
        <p:txBody>
          <a:bodyPr/>
          <a:lstStyle/>
          <a:p>
            <a:endParaRPr lang="de-CH"/>
          </a:p>
        </p:txBody>
      </p:sp>
      <p:sp>
        <p:nvSpPr>
          <p:cNvPr id="7" name="Slide Number Placeholder 6"/>
          <p:cNvSpPr>
            <a:spLocks noGrp="1"/>
          </p:cNvSpPr>
          <p:nvPr>
            <p:ph type="sldNum" sz="quarter" idx="12"/>
          </p:nvPr>
        </p:nvSpPr>
        <p:spPr/>
        <p:txBody>
          <a:bodyPr/>
          <a:lstStyle/>
          <a:p>
            <a:fld id="{2BFB6E70-72CE-4B03-A802-FE209B096C72}" type="slidenum">
              <a:rPr lang="de-CH" smtClean="0"/>
              <a:t>‹Nr.›</a:t>
            </a:fld>
            <a:endParaRPr lang="de-CH"/>
          </a:p>
        </p:txBody>
      </p:sp>
    </p:spTree>
    <p:extLst>
      <p:ext uri="{BB962C8B-B14F-4D97-AF65-F5344CB8AC3E}">
        <p14:creationId xmlns:p14="http://schemas.microsoft.com/office/powerpoint/2010/main" val="908709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de-CH"/>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CH"/>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CH"/>
          </a:p>
        </p:txBody>
      </p:sp>
      <p:sp>
        <p:nvSpPr>
          <p:cNvPr id="7" name="Date Placeholder 6"/>
          <p:cNvSpPr>
            <a:spLocks noGrp="1"/>
          </p:cNvSpPr>
          <p:nvPr>
            <p:ph type="dt" sz="half" idx="10"/>
          </p:nvPr>
        </p:nvSpPr>
        <p:spPr/>
        <p:txBody>
          <a:bodyPr/>
          <a:lstStyle/>
          <a:p>
            <a:fld id="{74D4CB9A-386A-404B-B176-312302C6E49A}" type="datetimeFigureOut">
              <a:rPr lang="de-CH" smtClean="0"/>
              <a:t>15.05.2025</a:t>
            </a:fld>
            <a:endParaRPr lang="de-CH"/>
          </a:p>
        </p:txBody>
      </p:sp>
      <p:sp>
        <p:nvSpPr>
          <p:cNvPr id="8" name="Footer Placeholder 7"/>
          <p:cNvSpPr>
            <a:spLocks noGrp="1"/>
          </p:cNvSpPr>
          <p:nvPr>
            <p:ph type="ftr" sz="quarter" idx="11"/>
          </p:nvPr>
        </p:nvSpPr>
        <p:spPr/>
        <p:txBody>
          <a:bodyPr/>
          <a:lstStyle/>
          <a:p>
            <a:endParaRPr lang="de-CH"/>
          </a:p>
        </p:txBody>
      </p:sp>
      <p:sp>
        <p:nvSpPr>
          <p:cNvPr id="9" name="Slide Number Placeholder 8"/>
          <p:cNvSpPr>
            <a:spLocks noGrp="1"/>
          </p:cNvSpPr>
          <p:nvPr>
            <p:ph type="sldNum" sz="quarter" idx="12"/>
          </p:nvPr>
        </p:nvSpPr>
        <p:spPr/>
        <p:txBody>
          <a:bodyPr/>
          <a:lstStyle/>
          <a:p>
            <a:fld id="{2BFB6E70-72CE-4B03-A802-FE209B096C72}" type="slidenum">
              <a:rPr lang="de-CH" smtClean="0"/>
              <a:t>‹Nr.›</a:t>
            </a:fld>
            <a:endParaRPr lang="de-CH"/>
          </a:p>
        </p:txBody>
      </p:sp>
    </p:spTree>
    <p:extLst>
      <p:ext uri="{BB962C8B-B14F-4D97-AF65-F5344CB8AC3E}">
        <p14:creationId xmlns:p14="http://schemas.microsoft.com/office/powerpoint/2010/main" val="4004556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de-CH"/>
          </a:p>
        </p:txBody>
      </p:sp>
      <p:sp>
        <p:nvSpPr>
          <p:cNvPr id="3" name="Date Placeholder 2"/>
          <p:cNvSpPr>
            <a:spLocks noGrp="1"/>
          </p:cNvSpPr>
          <p:nvPr>
            <p:ph type="dt" sz="half" idx="10"/>
          </p:nvPr>
        </p:nvSpPr>
        <p:spPr/>
        <p:txBody>
          <a:bodyPr/>
          <a:lstStyle/>
          <a:p>
            <a:fld id="{74D4CB9A-386A-404B-B176-312302C6E49A}" type="datetimeFigureOut">
              <a:rPr lang="de-CH" smtClean="0"/>
              <a:t>15.05.2025</a:t>
            </a:fld>
            <a:endParaRPr lang="de-CH"/>
          </a:p>
        </p:txBody>
      </p:sp>
      <p:sp>
        <p:nvSpPr>
          <p:cNvPr id="4" name="Footer Placeholder 3"/>
          <p:cNvSpPr>
            <a:spLocks noGrp="1"/>
          </p:cNvSpPr>
          <p:nvPr>
            <p:ph type="ftr" sz="quarter" idx="11"/>
          </p:nvPr>
        </p:nvSpPr>
        <p:spPr/>
        <p:txBody>
          <a:bodyPr/>
          <a:lstStyle/>
          <a:p>
            <a:endParaRPr lang="de-CH"/>
          </a:p>
        </p:txBody>
      </p:sp>
      <p:sp>
        <p:nvSpPr>
          <p:cNvPr id="5" name="Slide Number Placeholder 4"/>
          <p:cNvSpPr>
            <a:spLocks noGrp="1"/>
          </p:cNvSpPr>
          <p:nvPr>
            <p:ph type="sldNum" sz="quarter" idx="12"/>
          </p:nvPr>
        </p:nvSpPr>
        <p:spPr/>
        <p:txBody>
          <a:bodyPr/>
          <a:lstStyle/>
          <a:p>
            <a:fld id="{2BFB6E70-72CE-4B03-A802-FE209B096C72}" type="slidenum">
              <a:rPr lang="de-CH" smtClean="0"/>
              <a:t>‹Nr.›</a:t>
            </a:fld>
            <a:endParaRPr lang="de-CH"/>
          </a:p>
        </p:txBody>
      </p:sp>
    </p:spTree>
    <p:extLst>
      <p:ext uri="{BB962C8B-B14F-4D97-AF65-F5344CB8AC3E}">
        <p14:creationId xmlns:p14="http://schemas.microsoft.com/office/powerpoint/2010/main" val="1348961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D4CB9A-386A-404B-B176-312302C6E49A}" type="datetimeFigureOut">
              <a:rPr lang="de-CH" smtClean="0"/>
              <a:t>15.05.2025</a:t>
            </a:fld>
            <a:endParaRPr lang="de-CH"/>
          </a:p>
        </p:txBody>
      </p:sp>
      <p:sp>
        <p:nvSpPr>
          <p:cNvPr id="3" name="Footer Placeholder 2"/>
          <p:cNvSpPr>
            <a:spLocks noGrp="1"/>
          </p:cNvSpPr>
          <p:nvPr>
            <p:ph type="ftr" sz="quarter" idx="11"/>
          </p:nvPr>
        </p:nvSpPr>
        <p:spPr/>
        <p:txBody>
          <a:bodyPr/>
          <a:lstStyle/>
          <a:p>
            <a:endParaRPr lang="de-CH"/>
          </a:p>
        </p:txBody>
      </p:sp>
      <p:sp>
        <p:nvSpPr>
          <p:cNvPr id="4" name="Slide Number Placeholder 3"/>
          <p:cNvSpPr>
            <a:spLocks noGrp="1"/>
          </p:cNvSpPr>
          <p:nvPr>
            <p:ph type="sldNum" sz="quarter" idx="12"/>
          </p:nvPr>
        </p:nvSpPr>
        <p:spPr/>
        <p:txBody>
          <a:bodyPr/>
          <a:lstStyle/>
          <a:p>
            <a:fld id="{2BFB6E70-72CE-4B03-A802-FE209B096C72}" type="slidenum">
              <a:rPr lang="de-CH" smtClean="0"/>
              <a:t>‹Nr.›</a:t>
            </a:fld>
            <a:endParaRPr lang="de-CH"/>
          </a:p>
        </p:txBody>
      </p:sp>
    </p:spTree>
    <p:extLst>
      <p:ext uri="{BB962C8B-B14F-4D97-AF65-F5344CB8AC3E}">
        <p14:creationId xmlns:p14="http://schemas.microsoft.com/office/powerpoint/2010/main" val="2296144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de-CH"/>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CH"/>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4D4CB9A-386A-404B-B176-312302C6E49A}" type="datetimeFigureOut">
              <a:rPr lang="de-CH" smtClean="0"/>
              <a:t>15.05.2025</a:t>
            </a:fld>
            <a:endParaRPr lang="de-CH"/>
          </a:p>
        </p:txBody>
      </p:sp>
      <p:sp>
        <p:nvSpPr>
          <p:cNvPr id="6" name="Footer Placeholder 5"/>
          <p:cNvSpPr>
            <a:spLocks noGrp="1"/>
          </p:cNvSpPr>
          <p:nvPr>
            <p:ph type="ftr" sz="quarter" idx="11"/>
          </p:nvPr>
        </p:nvSpPr>
        <p:spPr/>
        <p:txBody>
          <a:bodyPr/>
          <a:lstStyle/>
          <a:p>
            <a:endParaRPr lang="de-CH"/>
          </a:p>
        </p:txBody>
      </p:sp>
      <p:sp>
        <p:nvSpPr>
          <p:cNvPr id="7" name="Slide Number Placeholder 6"/>
          <p:cNvSpPr>
            <a:spLocks noGrp="1"/>
          </p:cNvSpPr>
          <p:nvPr>
            <p:ph type="sldNum" sz="quarter" idx="12"/>
          </p:nvPr>
        </p:nvSpPr>
        <p:spPr/>
        <p:txBody>
          <a:bodyPr/>
          <a:lstStyle/>
          <a:p>
            <a:fld id="{2BFB6E70-72CE-4B03-A802-FE209B096C72}" type="slidenum">
              <a:rPr lang="de-CH" smtClean="0"/>
              <a:t>‹Nr.›</a:t>
            </a:fld>
            <a:endParaRPr lang="de-CH"/>
          </a:p>
        </p:txBody>
      </p:sp>
    </p:spTree>
    <p:extLst>
      <p:ext uri="{BB962C8B-B14F-4D97-AF65-F5344CB8AC3E}">
        <p14:creationId xmlns:p14="http://schemas.microsoft.com/office/powerpoint/2010/main" val="327692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de-CH"/>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de-CH"/>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4D4CB9A-386A-404B-B176-312302C6E49A}" type="datetimeFigureOut">
              <a:rPr lang="de-CH" smtClean="0"/>
              <a:t>15.05.2025</a:t>
            </a:fld>
            <a:endParaRPr lang="de-CH"/>
          </a:p>
        </p:txBody>
      </p:sp>
      <p:sp>
        <p:nvSpPr>
          <p:cNvPr id="6" name="Footer Placeholder 5"/>
          <p:cNvSpPr>
            <a:spLocks noGrp="1"/>
          </p:cNvSpPr>
          <p:nvPr>
            <p:ph type="ftr" sz="quarter" idx="11"/>
          </p:nvPr>
        </p:nvSpPr>
        <p:spPr/>
        <p:txBody>
          <a:bodyPr/>
          <a:lstStyle/>
          <a:p>
            <a:endParaRPr lang="de-CH"/>
          </a:p>
        </p:txBody>
      </p:sp>
      <p:sp>
        <p:nvSpPr>
          <p:cNvPr id="7" name="Slide Number Placeholder 6"/>
          <p:cNvSpPr>
            <a:spLocks noGrp="1"/>
          </p:cNvSpPr>
          <p:nvPr>
            <p:ph type="sldNum" sz="quarter" idx="12"/>
          </p:nvPr>
        </p:nvSpPr>
        <p:spPr/>
        <p:txBody>
          <a:bodyPr/>
          <a:lstStyle/>
          <a:p>
            <a:fld id="{2BFB6E70-72CE-4B03-A802-FE209B096C72}" type="slidenum">
              <a:rPr lang="de-CH" smtClean="0"/>
              <a:t>‹Nr.›</a:t>
            </a:fld>
            <a:endParaRPr lang="de-CH"/>
          </a:p>
        </p:txBody>
      </p:sp>
    </p:spTree>
    <p:extLst>
      <p:ext uri="{BB962C8B-B14F-4D97-AF65-F5344CB8AC3E}">
        <p14:creationId xmlns:p14="http://schemas.microsoft.com/office/powerpoint/2010/main" val="1517619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de-CH"/>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CH"/>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D4CB9A-386A-404B-B176-312302C6E49A}" type="datetimeFigureOut">
              <a:rPr lang="de-CH" smtClean="0"/>
              <a:t>15.05.2025</a:t>
            </a:fld>
            <a:endParaRPr lang="de-CH"/>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FB6E70-72CE-4B03-A802-FE209B096C72}" type="slidenum">
              <a:rPr lang="de-CH" smtClean="0"/>
              <a:t>‹Nr.›</a:t>
            </a:fld>
            <a:endParaRPr lang="de-CH"/>
          </a:p>
        </p:txBody>
      </p:sp>
    </p:spTree>
    <p:extLst>
      <p:ext uri="{BB962C8B-B14F-4D97-AF65-F5344CB8AC3E}">
        <p14:creationId xmlns:p14="http://schemas.microsoft.com/office/powerpoint/2010/main" val="14338863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Titelmasterformat durch Klicken bearbeiten</a:t>
            </a:r>
            <a:endParaRPr lang="de-AT"/>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1919F4-D8AE-4260-8C29-A239B8CEE446}" type="datetimeFigureOut">
              <a:rPr lang="de-AT" smtClean="0">
                <a:solidFill>
                  <a:prstClr val="black">
                    <a:tint val="75000"/>
                  </a:prstClr>
                </a:solidFill>
              </a:rPr>
              <a:pPr/>
              <a:t>15.05.2025</a:t>
            </a:fld>
            <a:endParaRPr lang="de-AT">
              <a:solidFill>
                <a:prstClr val="black">
                  <a:tint val="75000"/>
                </a:prstClr>
              </a:solidFill>
            </a:endParaRPr>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a:solidFill>
                <a:prstClr val="black">
                  <a:tint val="75000"/>
                </a:prstClr>
              </a:solidFill>
            </a:endParaRPr>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FA3840-235D-4C6A-99AE-E7B405CD052D}" type="slidenum">
              <a:rPr lang="de-AT" smtClean="0">
                <a:solidFill>
                  <a:prstClr val="black">
                    <a:tint val="75000"/>
                  </a:prstClr>
                </a:solidFill>
              </a:rPr>
              <a:pPr/>
              <a:t>‹Nr.›</a:t>
            </a:fld>
            <a:endParaRPr lang="de-AT">
              <a:solidFill>
                <a:prstClr val="black">
                  <a:tint val="75000"/>
                </a:prstClr>
              </a:solidFill>
            </a:endParaRPr>
          </a:p>
        </p:txBody>
      </p:sp>
    </p:spTree>
    <p:extLst>
      <p:ext uri="{BB962C8B-B14F-4D97-AF65-F5344CB8AC3E}">
        <p14:creationId xmlns:p14="http://schemas.microsoft.com/office/powerpoint/2010/main" val="3763856306"/>
      </p:ext>
    </p:extLst>
  </p:cSld>
  <p:clrMap bg1="lt1" tx1="dk1" bg2="lt2" tx2="dk2" accent1="accent1" accent2="accent2" accent3="accent3" accent4="accent4" accent5="accent5" accent6="accent6" hlink="hlink" folHlink="folHlink"/>
  <p:sldLayoutIdLst>
    <p:sldLayoutId id="2147483661"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scar-europe.org/ahw-mission"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Rechteck 4"/>
          <p:cNvSpPr/>
          <p:nvPr/>
        </p:nvSpPr>
        <p:spPr>
          <a:xfrm>
            <a:off x="327546" y="2453726"/>
            <a:ext cx="8170068" cy="3231654"/>
          </a:xfrm>
          <a:prstGeom prst="rect">
            <a:avLst/>
          </a:prstGeom>
        </p:spPr>
        <p:txBody>
          <a:bodyPr wrap="square" lIns="91440" tIns="45720" rIns="91440" bIns="4572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3000" b="1" i="0" u="none" strike="noStrike" kern="1200" cap="none" spc="0" normalizeH="0" baseline="0" noProof="0" dirty="0">
                <a:ln>
                  <a:noFill/>
                </a:ln>
                <a:solidFill>
                  <a:prstClr val="black"/>
                </a:solidFill>
                <a:effectLst/>
                <a:uLnTx/>
                <a:uFillTx/>
                <a:latin typeface="Calibri"/>
                <a:ea typeface="+mn-ea"/>
                <a:cs typeface="+mn-cs"/>
              </a:rPr>
            </a:br>
            <a:r>
              <a:rPr kumimoji="0" lang="en-US" sz="3000" b="1" i="0" u="none" strike="noStrike" kern="1200" cap="none" spc="0" normalizeH="0" baseline="0" noProof="0" dirty="0">
                <a:ln>
                  <a:noFill/>
                </a:ln>
                <a:solidFill>
                  <a:prstClr val="black"/>
                </a:solidFill>
                <a:effectLst/>
                <a:uLnTx/>
                <a:uFillTx/>
                <a:latin typeface="Calibri"/>
                <a:ea typeface="+mn-ea"/>
                <a:cs typeface="+mn-cs"/>
              </a:rPr>
              <a:t>Animal Welfare Subgroup</a:t>
            </a:r>
            <a:r>
              <a:rPr kumimoji="0" lang="hu-HU" sz="3000" b="1" i="0" u="none" strike="noStrike" kern="1200" cap="none" spc="0" normalizeH="0" baseline="0" noProof="0" dirty="0">
                <a:ln>
                  <a:noFill/>
                </a:ln>
                <a:solidFill>
                  <a:prstClr val="black"/>
                </a:solidFill>
                <a:effectLst/>
                <a:uLnTx/>
                <a:uFillTx/>
                <a:latin typeface="Calibri"/>
                <a:ea typeface="+mn-ea"/>
                <a:cs typeface="+mn-cs"/>
              </a:rPr>
              <a:t> </a:t>
            </a:r>
            <a:r>
              <a:rPr kumimoji="0" lang="en-US" sz="3000" b="1" i="0" u="none" strike="noStrike" kern="1200" cap="none" spc="0" normalizeH="0" baseline="0" noProof="0" dirty="0">
                <a:ln>
                  <a:noFill/>
                </a:ln>
                <a:solidFill>
                  <a:prstClr val="black"/>
                </a:solidFill>
                <a:effectLst/>
                <a:uLnTx/>
                <a:uFillTx/>
                <a:latin typeface="Calibri"/>
                <a:ea typeface="+mn-ea"/>
                <a:cs typeface="+mn-cs"/>
              </a:rPr>
              <a:t>Meeting</a:t>
            </a:r>
            <a:endParaRPr kumimoji="0" lang="en-US" sz="3000" b="1" i="0" u="none" strike="noStrike" kern="1200" cap="none" spc="0" normalizeH="0" baseline="0" noProof="0" dirty="0">
              <a:ln>
                <a:noFill/>
              </a:ln>
              <a:solidFill>
                <a:prstClr val="black"/>
              </a:solidFill>
              <a:effectLst/>
              <a:uLnTx/>
              <a:uFillTx/>
              <a:latin typeface="Calibri"/>
              <a:ea typeface="+mn-ea"/>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US" sz="3200" b="1" i="0" u="none" strike="noStrike" kern="1200" cap="none" spc="0" normalizeH="0" baseline="0" noProof="0" dirty="0">
                <a:ln>
                  <a:noFill/>
                </a:ln>
                <a:solidFill>
                  <a:prstClr val="black"/>
                </a:solidFill>
                <a:effectLst/>
                <a:uLnTx/>
                <a:uFillTx/>
                <a:latin typeface="Calibri"/>
                <a:ea typeface="+mn-ea"/>
                <a:cs typeface="+mn-cs"/>
              </a:rPr>
            </a:br>
            <a:endParaRPr kumimoji="0" lang="en-US" sz="3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Calibri"/>
                <a:ea typeface="+mn-ea"/>
                <a:cs typeface="+mn-cs"/>
              </a:rPr>
              <a:t>Meeting of the SCAR CWG AHW</a:t>
            </a:r>
            <a:endParaRPr kumimoji="0" lang="en-US" sz="2200" b="1" i="0" u="none" strike="noStrike" kern="1200" cap="none" spc="0" normalizeH="0" baseline="0" noProof="0" dirty="0">
              <a:ln>
                <a:noFill/>
              </a:ln>
              <a:solidFill>
                <a:prstClr val="black"/>
              </a:solidFill>
              <a:effectLst/>
              <a:uLnTx/>
              <a:uFillTx/>
              <a:latin typeface="Calibri"/>
              <a:ea typeface="+mn-ea"/>
              <a:cs typeface="Calibri"/>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Calibri"/>
                <a:ea typeface="+mn-ea"/>
                <a:cs typeface="Calibri"/>
              </a:rPr>
              <a:t>5</a:t>
            </a:r>
            <a:r>
              <a:rPr kumimoji="0" lang="en-US" sz="2200" b="1" i="0" u="none" strike="noStrike" kern="1200" cap="none" spc="0" normalizeH="0" baseline="30000" noProof="0" dirty="0">
                <a:ln>
                  <a:noFill/>
                </a:ln>
                <a:solidFill>
                  <a:prstClr val="black"/>
                </a:solidFill>
                <a:effectLst/>
                <a:uLnTx/>
                <a:uFillTx/>
                <a:latin typeface="Calibri"/>
                <a:ea typeface="+mn-ea"/>
                <a:cs typeface="Calibri"/>
              </a:rPr>
              <a:t>th</a:t>
            </a:r>
            <a:r>
              <a:rPr kumimoji="0" lang="en-US" sz="2200" b="1" i="0" u="none" strike="noStrike" kern="1200" cap="none" spc="0" normalizeH="0" baseline="0" noProof="0" dirty="0">
                <a:ln>
                  <a:noFill/>
                </a:ln>
                <a:solidFill>
                  <a:prstClr val="black"/>
                </a:solidFill>
                <a:effectLst/>
                <a:uLnTx/>
                <a:uFillTx/>
                <a:latin typeface="Calibri"/>
                <a:ea typeface="+mn-ea"/>
                <a:cs typeface="Calibri"/>
              </a:rPr>
              <a:t> of May 2025</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Calibri"/>
                <a:ea typeface="+mn-ea"/>
                <a:cs typeface="Calibri"/>
              </a:rPr>
              <a:t>Online meeting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931967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45E9A-C4A0-D85B-1490-4E4E93BD5E3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6F52858-FB19-CCB7-2726-76F8C859CEFB}"/>
              </a:ext>
            </a:extLst>
          </p:cNvPr>
          <p:cNvSpPr>
            <a:spLocks noGrp="1"/>
          </p:cNvSpPr>
          <p:nvPr>
            <p:ph type="title"/>
          </p:nvPr>
        </p:nvSpPr>
        <p:spPr>
          <a:xfrm>
            <a:off x="838200" y="365125"/>
            <a:ext cx="10515600" cy="766989"/>
          </a:xfrm>
        </p:spPr>
        <p:txBody>
          <a:bodyPr>
            <a:normAutofit/>
          </a:bodyPr>
          <a:lstStyle/>
          <a:p>
            <a:r>
              <a:rPr lang="fr-CH" b="1" dirty="0"/>
              <a:t>Discussion and Conclusion</a:t>
            </a:r>
          </a:p>
        </p:txBody>
      </p:sp>
      <p:sp>
        <p:nvSpPr>
          <p:cNvPr id="5" name="ZoneTexte 4">
            <a:extLst>
              <a:ext uri="{FF2B5EF4-FFF2-40B4-BE49-F238E27FC236}">
                <a16:creationId xmlns:a16="http://schemas.microsoft.com/office/drawing/2014/main" id="{7E970F6F-96AF-E12F-4BC5-D8BB829C5729}"/>
              </a:ext>
            </a:extLst>
          </p:cNvPr>
          <p:cNvSpPr txBox="1"/>
          <p:nvPr/>
        </p:nvSpPr>
        <p:spPr>
          <a:xfrm>
            <a:off x="323850" y="1132114"/>
            <a:ext cx="11029950" cy="5509200"/>
          </a:xfrm>
          <a:prstGeom prst="rect">
            <a:avLst/>
          </a:prstGeom>
          <a:noFill/>
        </p:spPr>
        <p:txBody>
          <a:bodyPr wrap="square" rtlCol="0">
            <a:spAutoFit/>
          </a:bodyPr>
          <a:lstStyle/>
          <a:p>
            <a:pPr marL="800100" lvl="1" indent="-342900">
              <a:buSzPts val="1000"/>
              <a:buFont typeface="Wingdings" panose="05000000000000000000" pitchFamily="2" charset="2"/>
              <a:buChar char="q"/>
              <a:tabLst>
                <a:tab pos="914400" algn="l"/>
              </a:tabLst>
            </a:pPr>
            <a:r>
              <a:rPr lang="fr-CH" sz="2400" dirty="0" err="1">
                <a:solidFill>
                  <a:schemeClr val="dk1"/>
                </a:solidFill>
              </a:rPr>
              <a:t>Roundtable</a:t>
            </a:r>
            <a:r>
              <a:rPr lang="fr-CH" sz="2400" dirty="0">
                <a:solidFill>
                  <a:schemeClr val="dk1"/>
                </a:solidFill>
              </a:rPr>
              <a:t> of updates: focus </a:t>
            </a:r>
            <a:r>
              <a:rPr lang="fr-CH" sz="2400" dirty="0" err="1">
                <a:solidFill>
                  <a:schemeClr val="dk1"/>
                </a:solidFill>
              </a:rPr>
              <a:t>each</a:t>
            </a:r>
            <a:r>
              <a:rPr lang="fr-CH" sz="2400" dirty="0">
                <a:solidFill>
                  <a:schemeClr val="dk1"/>
                </a:solidFill>
              </a:rPr>
              <a:t> time on a </a:t>
            </a:r>
            <a:r>
              <a:rPr lang="fr-CH" sz="2400" dirty="0" err="1">
                <a:solidFill>
                  <a:schemeClr val="dk1"/>
                </a:solidFill>
              </a:rPr>
              <a:t>specific</a:t>
            </a:r>
            <a:r>
              <a:rPr lang="fr-CH" sz="2400" dirty="0">
                <a:solidFill>
                  <a:schemeClr val="dk1"/>
                </a:solidFill>
              </a:rPr>
              <a:t> </a:t>
            </a:r>
            <a:r>
              <a:rPr lang="fr-CH" sz="2400" dirty="0" err="1">
                <a:solidFill>
                  <a:schemeClr val="dk1"/>
                </a:solidFill>
              </a:rPr>
              <a:t>subject</a:t>
            </a:r>
            <a:r>
              <a:rPr lang="fr-CH" sz="2400" dirty="0">
                <a:solidFill>
                  <a:schemeClr val="dk1"/>
                </a:solidFill>
              </a:rPr>
              <a:t> </a:t>
            </a:r>
            <a:r>
              <a:rPr lang="fr-CH" sz="2400" dirty="0" err="1">
                <a:solidFill>
                  <a:schemeClr val="dk1"/>
                </a:solidFill>
              </a:rPr>
              <a:t>that</a:t>
            </a:r>
            <a:r>
              <a:rPr lang="fr-CH" sz="2400" dirty="0">
                <a:solidFill>
                  <a:schemeClr val="dk1"/>
                </a:solidFill>
              </a:rPr>
              <a:t> </a:t>
            </a:r>
            <a:r>
              <a:rPr lang="fr-CH" sz="2400" dirty="0" err="1">
                <a:solidFill>
                  <a:schemeClr val="dk1"/>
                </a:solidFill>
              </a:rPr>
              <a:t>is</a:t>
            </a:r>
            <a:r>
              <a:rPr lang="fr-CH" sz="2400" dirty="0">
                <a:solidFill>
                  <a:schemeClr val="dk1"/>
                </a:solidFill>
              </a:rPr>
              <a:t> relevant for CWG </a:t>
            </a:r>
            <a:r>
              <a:rPr lang="fr-CH" sz="2400" dirty="0" err="1">
                <a:solidFill>
                  <a:schemeClr val="dk1"/>
                </a:solidFill>
              </a:rPr>
              <a:t>priorities</a:t>
            </a:r>
            <a:r>
              <a:rPr lang="fr-CH" sz="2400" dirty="0">
                <a:solidFill>
                  <a:schemeClr val="dk1"/>
                </a:solidFill>
              </a:rPr>
              <a:t> (e.g. CWG </a:t>
            </a:r>
            <a:r>
              <a:rPr lang="fr-CH" sz="2400" dirty="0" err="1">
                <a:solidFill>
                  <a:schemeClr val="dk1"/>
                </a:solidFill>
              </a:rPr>
              <a:t>is</a:t>
            </a:r>
            <a:r>
              <a:rPr lang="fr-CH" sz="2400" dirty="0">
                <a:solidFill>
                  <a:schemeClr val="dk1"/>
                </a:solidFill>
              </a:rPr>
              <a:t> </a:t>
            </a:r>
            <a:r>
              <a:rPr lang="fr-CH" sz="2400" dirty="0" err="1">
                <a:solidFill>
                  <a:schemeClr val="dk1"/>
                </a:solidFill>
              </a:rPr>
              <a:t>preparing</a:t>
            </a:r>
            <a:r>
              <a:rPr lang="fr-CH" sz="2400" dirty="0">
                <a:solidFill>
                  <a:schemeClr val="dk1"/>
                </a:solidFill>
              </a:rPr>
              <a:t> a workshop on </a:t>
            </a:r>
            <a:r>
              <a:rPr lang="fr-CH" sz="2400" dirty="0" err="1">
                <a:solidFill>
                  <a:schemeClr val="dk1"/>
                </a:solidFill>
              </a:rPr>
              <a:t>climate</a:t>
            </a:r>
            <a:r>
              <a:rPr lang="fr-CH" sz="2400" dirty="0">
                <a:solidFill>
                  <a:schemeClr val="dk1"/>
                </a:solidFill>
              </a:rPr>
              <a:t> change, </a:t>
            </a:r>
            <a:r>
              <a:rPr lang="fr-CH" sz="2400" dirty="0" err="1">
                <a:solidFill>
                  <a:schemeClr val="dk1"/>
                </a:solidFill>
              </a:rPr>
              <a:t>then</a:t>
            </a:r>
            <a:r>
              <a:rPr lang="fr-CH" sz="2400" dirty="0">
                <a:solidFill>
                  <a:schemeClr val="dk1"/>
                </a:solidFill>
              </a:rPr>
              <a:t> focus </a:t>
            </a:r>
            <a:r>
              <a:rPr lang="fr-CH" sz="2400" dirty="0" err="1">
                <a:solidFill>
                  <a:schemeClr val="dk1"/>
                </a:solidFill>
              </a:rPr>
              <a:t>should</a:t>
            </a:r>
            <a:r>
              <a:rPr lang="fr-CH" sz="2400" dirty="0">
                <a:solidFill>
                  <a:schemeClr val="dk1"/>
                </a:solidFill>
              </a:rPr>
              <a:t> </a:t>
            </a:r>
            <a:r>
              <a:rPr lang="fr-CH" sz="2400" dirty="0" err="1">
                <a:solidFill>
                  <a:schemeClr val="dk1"/>
                </a:solidFill>
              </a:rPr>
              <a:t>be</a:t>
            </a:r>
            <a:r>
              <a:rPr lang="fr-CH" sz="2400" dirty="0">
                <a:solidFill>
                  <a:schemeClr val="dk1"/>
                </a:solidFill>
              </a:rPr>
              <a:t> national </a:t>
            </a:r>
            <a:r>
              <a:rPr lang="fr-CH" sz="2400" dirty="0" err="1">
                <a:solidFill>
                  <a:schemeClr val="dk1"/>
                </a:solidFill>
              </a:rPr>
              <a:t>research</a:t>
            </a:r>
            <a:r>
              <a:rPr lang="fr-CH" sz="2400" dirty="0">
                <a:solidFill>
                  <a:schemeClr val="dk1"/>
                </a:solidFill>
              </a:rPr>
              <a:t> </a:t>
            </a:r>
            <a:r>
              <a:rPr lang="fr-CH" sz="2400" dirty="0" err="1">
                <a:solidFill>
                  <a:schemeClr val="dk1"/>
                </a:solidFill>
              </a:rPr>
              <a:t>activities</a:t>
            </a:r>
            <a:r>
              <a:rPr lang="fr-CH" sz="2400" dirty="0">
                <a:solidFill>
                  <a:schemeClr val="dk1"/>
                </a:solidFill>
              </a:rPr>
              <a:t> </a:t>
            </a:r>
            <a:r>
              <a:rPr lang="fr-CH" sz="2400" dirty="0" err="1">
                <a:solidFill>
                  <a:schemeClr val="dk1"/>
                </a:solidFill>
              </a:rPr>
              <a:t>regarding</a:t>
            </a:r>
            <a:r>
              <a:rPr lang="fr-CH" sz="2400" dirty="0">
                <a:solidFill>
                  <a:schemeClr val="dk1"/>
                </a:solidFill>
              </a:rPr>
              <a:t> impact of </a:t>
            </a:r>
            <a:r>
              <a:rPr lang="fr-CH" sz="2400" dirty="0" err="1">
                <a:solidFill>
                  <a:schemeClr val="dk1"/>
                </a:solidFill>
              </a:rPr>
              <a:t>climate</a:t>
            </a:r>
            <a:r>
              <a:rPr lang="fr-CH" sz="2400" dirty="0">
                <a:solidFill>
                  <a:schemeClr val="dk1"/>
                </a:solidFill>
              </a:rPr>
              <a:t> change on AW)</a:t>
            </a:r>
          </a:p>
          <a:p>
            <a:pPr marL="800100" lvl="1" indent="-342900">
              <a:buSzPts val="1000"/>
              <a:buFont typeface="Wingdings" panose="05000000000000000000" pitchFamily="2" charset="2"/>
              <a:buChar char="q"/>
              <a:tabLst>
                <a:tab pos="914400" algn="l"/>
              </a:tabLst>
            </a:pPr>
            <a:endParaRPr lang="fr-CH" sz="1000" dirty="0">
              <a:solidFill>
                <a:schemeClr val="dk1"/>
              </a:solidFill>
            </a:endParaRPr>
          </a:p>
          <a:p>
            <a:pPr marL="800100" lvl="1" indent="-342900">
              <a:buSzPts val="1000"/>
              <a:buFont typeface="Wingdings" panose="05000000000000000000" pitchFamily="2" charset="2"/>
              <a:buChar char="q"/>
              <a:tabLst>
                <a:tab pos="914400" algn="l"/>
              </a:tabLst>
            </a:pPr>
            <a:r>
              <a:rPr lang="fr-CH" sz="2400" dirty="0">
                <a:solidFill>
                  <a:schemeClr val="dk1"/>
                </a:solidFill>
              </a:rPr>
              <a:t>Documents on EU </a:t>
            </a:r>
            <a:r>
              <a:rPr lang="fr-CH" sz="2400" dirty="0" err="1">
                <a:solidFill>
                  <a:schemeClr val="dk1"/>
                </a:solidFill>
              </a:rPr>
              <a:t>policy</a:t>
            </a:r>
            <a:r>
              <a:rPr lang="fr-CH" sz="2400" dirty="0">
                <a:solidFill>
                  <a:schemeClr val="dk1"/>
                </a:solidFill>
              </a:rPr>
              <a:t> and EU </a:t>
            </a:r>
            <a:r>
              <a:rPr lang="fr-CH" sz="2400" dirty="0" err="1">
                <a:solidFill>
                  <a:schemeClr val="dk1"/>
                </a:solidFill>
              </a:rPr>
              <a:t>research</a:t>
            </a:r>
            <a:r>
              <a:rPr lang="fr-CH" sz="2400" dirty="0">
                <a:solidFill>
                  <a:schemeClr val="dk1"/>
                </a:solidFill>
              </a:rPr>
              <a:t> : the countries </a:t>
            </a:r>
            <a:r>
              <a:rPr lang="fr-CH" sz="2400" dirty="0" err="1">
                <a:solidFill>
                  <a:schemeClr val="dk1"/>
                </a:solidFill>
              </a:rPr>
              <a:t>most</a:t>
            </a:r>
            <a:r>
              <a:rPr lang="fr-CH" sz="2400" dirty="0">
                <a:solidFill>
                  <a:schemeClr val="dk1"/>
                </a:solidFill>
              </a:rPr>
              <a:t> </a:t>
            </a:r>
            <a:r>
              <a:rPr lang="fr-CH" sz="2400" dirty="0" err="1">
                <a:solidFill>
                  <a:schemeClr val="dk1"/>
                </a:solidFill>
              </a:rPr>
              <a:t>interested</a:t>
            </a:r>
            <a:r>
              <a:rPr lang="fr-CH" sz="2400" dirty="0">
                <a:solidFill>
                  <a:schemeClr val="dk1"/>
                </a:solidFill>
              </a:rPr>
              <a:t> in </a:t>
            </a:r>
            <a:r>
              <a:rPr lang="fr-CH" sz="2400" dirty="0" err="1">
                <a:solidFill>
                  <a:schemeClr val="dk1"/>
                </a:solidFill>
              </a:rPr>
              <a:t>these</a:t>
            </a:r>
            <a:r>
              <a:rPr lang="fr-CH" sz="2400" dirty="0">
                <a:solidFill>
                  <a:schemeClr val="dk1"/>
                </a:solidFill>
              </a:rPr>
              <a:t> updates </a:t>
            </a:r>
            <a:r>
              <a:rPr lang="fr-CH" sz="2400" dirty="0" err="1">
                <a:solidFill>
                  <a:schemeClr val="dk1"/>
                </a:solidFill>
              </a:rPr>
              <a:t>take</a:t>
            </a:r>
            <a:r>
              <a:rPr lang="fr-CH" sz="2400" dirty="0">
                <a:solidFill>
                  <a:schemeClr val="dk1"/>
                </a:solidFill>
              </a:rPr>
              <a:t> the lead </a:t>
            </a:r>
            <a:r>
              <a:rPr lang="fr-CH" sz="2400" dirty="0" err="1">
                <a:solidFill>
                  <a:schemeClr val="dk1"/>
                </a:solidFill>
              </a:rPr>
              <a:t>regarding</a:t>
            </a:r>
            <a:r>
              <a:rPr lang="fr-CH" sz="2400" dirty="0">
                <a:solidFill>
                  <a:schemeClr val="dk1"/>
                </a:solidFill>
              </a:rPr>
              <a:t> the scope, structure, contents, </a:t>
            </a:r>
            <a:r>
              <a:rPr lang="fr-CH" sz="2400" dirty="0" err="1">
                <a:solidFill>
                  <a:schemeClr val="dk1"/>
                </a:solidFill>
              </a:rPr>
              <a:t>actualization</a:t>
            </a:r>
            <a:r>
              <a:rPr lang="fr-CH" sz="2400" dirty="0">
                <a:solidFill>
                  <a:schemeClr val="dk1"/>
                </a:solidFill>
              </a:rPr>
              <a:t> &amp; discussion</a:t>
            </a:r>
          </a:p>
          <a:p>
            <a:pPr marL="800100" lvl="1" indent="-342900">
              <a:buSzPts val="1000"/>
              <a:buFont typeface="Wingdings" panose="05000000000000000000" pitchFamily="2" charset="2"/>
              <a:buChar char="q"/>
              <a:tabLst>
                <a:tab pos="914400" algn="l"/>
              </a:tabLst>
            </a:pPr>
            <a:endParaRPr lang="fr-CH" sz="1000" dirty="0">
              <a:solidFill>
                <a:schemeClr val="dk1"/>
              </a:solidFill>
            </a:endParaRPr>
          </a:p>
          <a:p>
            <a:pPr marL="800100" lvl="1" indent="-342900">
              <a:buSzPts val="1000"/>
              <a:buFont typeface="Wingdings" panose="05000000000000000000" pitchFamily="2" charset="2"/>
              <a:buChar char="q"/>
              <a:tabLst>
                <a:tab pos="914400" algn="l"/>
              </a:tabLst>
            </a:pPr>
            <a:r>
              <a:rPr lang="fr-CH" sz="2400" dirty="0" err="1">
                <a:solidFill>
                  <a:schemeClr val="dk1"/>
                </a:solidFill>
              </a:rPr>
              <a:t>Invited</a:t>
            </a:r>
            <a:r>
              <a:rPr lang="fr-CH" sz="2400" dirty="0">
                <a:solidFill>
                  <a:schemeClr val="dk1"/>
                </a:solidFill>
              </a:rPr>
              <a:t> speakers: </a:t>
            </a:r>
            <a:r>
              <a:rPr lang="fr-CH" sz="2400" dirty="0" err="1">
                <a:solidFill>
                  <a:schemeClr val="dk1"/>
                </a:solidFill>
              </a:rPr>
              <a:t>each</a:t>
            </a:r>
            <a:r>
              <a:rPr lang="fr-CH" sz="2400" dirty="0">
                <a:solidFill>
                  <a:schemeClr val="dk1"/>
                </a:solidFill>
              </a:rPr>
              <a:t> country at </a:t>
            </a:r>
            <a:r>
              <a:rPr lang="fr-CH" sz="2400" dirty="0" err="1">
                <a:solidFill>
                  <a:schemeClr val="dk1"/>
                </a:solidFill>
              </a:rPr>
              <a:t>its</a:t>
            </a:r>
            <a:r>
              <a:rPr lang="fr-CH" sz="2400" dirty="0">
                <a:solidFill>
                  <a:schemeClr val="dk1"/>
                </a:solidFill>
              </a:rPr>
              <a:t> </a:t>
            </a:r>
            <a:r>
              <a:rPr lang="fr-CH" sz="2400" dirty="0" err="1">
                <a:solidFill>
                  <a:schemeClr val="dk1"/>
                </a:solidFill>
              </a:rPr>
              <a:t>turn</a:t>
            </a:r>
            <a:r>
              <a:rPr lang="fr-CH" sz="2400" dirty="0">
                <a:solidFill>
                  <a:schemeClr val="dk1"/>
                </a:solidFill>
              </a:rPr>
              <a:t> </a:t>
            </a:r>
            <a:r>
              <a:rPr lang="fr-CH" sz="2400" dirty="0" err="1">
                <a:solidFill>
                  <a:schemeClr val="dk1"/>
                </a:solidFill>
              </a:rPr>
              <a:t>will</a:t>
            </a:r>
            <a:r>
              <a:rPr lang="fr-CH" sz="2400" dirty="0">
                <a:solidFill>
                  <a:schemeClr val="dk1"/>
                </a:solidFill>
              </a:rPr>
              <a:t> </a:t>
            </a:r>
            <a:r>
              <a:rPr lang="fr-CH" sz="2400" dirty="0" err="1">
                <a:solidFill>
                  <a:schemeClr val="dk1"/>
                </a:solidFill>
              </a:rPr>
              <a:t>be</a:t>
            </a:r>
            <a:r>
              <a:rPr lang="fr-CH" sz="2400" dirty="0">
                <a:solidFill>
                  <a:schemeClr val="dk1"/>
                </a:solidFill>
              </a:rPr>
              <a:t> in charge of </a:t>
            </a:r>
            <a:r>
              <a:rPr lang="fr-CH" sz="2400" dirty="0" err="1">
                <a:solidFill>
                  <a:schemeClr val="dk1"/>
                </a:solidFill>
              </a:rPr>
              <a:t>inviting</a:t>
            </a:r>
            <a:r>
              <a:rPr lang="fr-CH" sz="2400" dirty="0">
                <a:solidFill>
                  <a:schemeClr val="dk1"/>
                </a:solidFill>
              </a:rPr>
              <a:t> a speaker </a:t>
            </a:r>
            <a:r>
              <a:rPr lang="fr-CH" sz="2400" dirty="0" err="1">
                <a:solidFill>
                  <a:schemeClr val="dk1"/>
                </a:solidFill>
              </a:rPr>
              <a:t>from</a:t>
            </a:r>
            <a:r>
              <a:rPr lang="fr-CH" sz="2400" dirty="0">
                <a:solidFill>
                  <a:schemeClr val="dk1"/>
                </a:solidFill>
              </a:rPr>
              <a:t> </a:t>
            </a:r>
            <a:r>
              <a:rPr lang="fr-CH" sz="2400" dirty="0" err="1">
                <a:solidFill>
                  <a:schemeClr val="dk1"/>
                </a:solidFill>
              </a:rPr>
              <a:t>her</a:t>
            </a:r>
            <a:r>
              <a:rPr lang="fr-CH" sz="2400" dirty="0">
                <a:solidFill>
                  <a:schemeClr val="dk1"/>
                </a:solidFill>
              </a:rPr>
              <a:t>/</a:t>
            </a:r>
            <a:r>
              <a:rPr lang="fr-CH" sz="2400" dirty="0" err="1">
                <a:solidFill>
                  <a:schemeClr val="dk1"/>
                </a:solidFill>
              </a:rPr>
              <a:t>his</a:t>
            </a:r>
            <a:r>
              <a:rPr lang="fr-CH" sz="2400" dirty="0">
                <a:solidFill>
                  <a:schemeClr val="dk1"/>
                </a:solidFill>
              </a:rPr>
              <a:t> </a:t>
            </a:r>
            <a:r>
              <a:rPr lang="fr-CH" sz="2400" dirty="0" err="1">
                <a:solidFill>
                  <a:schemeClr val="dk1"/>
                </a:solidFill>
              </a:rPr>
              <a:t>own</a:t>
            </a:r>
            <a:r>
              <a:rPr lang="fr-CH" sz="2400" dirty="0">
                <a:solidFill>
                  <a:schemeClr val="dk1"/>
                </a:solidFill>
              </a:rPr>
              <a:t> country, </a:t>
            </a:r>
            <a:r>
              <a:rPr lang="fr-CH" sz="2400" dirty="0" err="1">
                <a:solidFill>
                  <a:schemeClr val="dk1"/>
                </a:solidFill>
              </a:rPr>
              <a:t>presenting</a:t>
            </a:r>
            <a:r>
              <a:rPr lang="fr-CH" sz="2400" dirty="0">
                <a:solidFill>
                  <a:schemeClr val="dk1"/>
                </a:solidFill>
              </a:rPr>
              <a:t> a national flagship </a:t>
            </a:r>
            <a:r>
              <a:rPr lang="fr-CH" sz="2400" dirty="0" err="1">
                <a:solidFill>
                  <a:schemeClr val="dk1"/>
                </a:solidFill>
              </a:rPr>
              <a:t>project</a:t>
            </a:r>
            <a:r>
              <a:rPr lang="fr-CH" sz="2400" dirty="0">
                <a:solidFill>
                  <a:schemeClr val="dk1"/>
                </a:solidFill>
              </a:rPr>
              <a:t> in AW (if possible </a:t>
            </a:r>
            <a:r>
              <a:rPr lang="fr-CH" sz="2400" dirty="0" err="1">
                <a:solidFill>
                  <a:schemeClr val="dk1"/>
                </a:solidFill>
              </a:rPr>
              <a:t>also</a:t>
            </a:r>
            <a:r>
              <a:rPr lang="fr-CH" sz="2400" dirty="0">
                <a:solidFill>
                  <a:schemeClr val="dk1"/>
                </a:solidFill>
              </a:rPr>
              <a:t> </a:t>
            </a:r>
            <a:r>
              <a:rPr lang="fr-CH" sz="2400" dirty="0" err="1">
                <a:solidFill>
                  <a:schemeClr val="dk1"/>
                </a:solidFill>
              </a:rPr>
              <a:t>related</a:t>
            </a:r>
            <a:r>
              <a:rPr lang="fr-CH" sz="2400" dirty="0">
                <a:solidFill>
                  <a:schemeClr val="dk1"/>
                </a:solidFill>
              </a:rPr>
              <a:t> to CWG </a:t>
            </a:r>
            <a:r>
              <a:rPr lang="fr-CH" sz="2400" dirty="0" err="1">
                <a:solidFill>
                  <a:schemeClr val="dk1"/>
                </a:solidFill>
              </a:rPr>
              <a:t>priorities</a:t>
            </a:r>
            <a:r>
              <a:rPr lang="fr-CH" sz="2400" dirty="0">
                <a:solidFill>
                  <a:schemeClr val="dk1"/>
                </a:solidFill>
              </a:rPr>
              <a:t>). This </a:t>
            </a:r>
            <a:r>
              <a:rPr lang="fr-CH" sz="2400" dirty="0" err="1">
                <a:solidFill>
                  <a:schemeClr val="dk1"/>
                </a:solidFill>
              </a:rPr>
              <a:t>would</a:t>
            </a:r>
            <a:r>
              <a:rPr lang="fr-CH" sz="2400" dirty="0">
                <a:solidFill>
                  <a:schemeClr val="dk1"/>
                </a:solidFill>
              </a:rPr>
              <a:t> </a:t>
            </a:r>
            <a:r>
              <a:rPr lang="fr-CH" sz="2400" dirty="0" err="1">
                <a:solidFill>
                  <a:schemeClr val="dk1"/>
                </a:solidFill>
              </a:rPr>
              <a:t>occur</a:t>
            </a:r>
            <a:r>
              <a:rPr lang="fr-CH" sz="2400" dirty="0">
                <a:solidFill>
                  <a:schemeClr val="dk1"/>
                </a:solidFill>
              </a:rPr>
              <a:t> by the </a:t>
            </a:r>
            <a:r>
              <a:rPr lang="fr-CH" sz="2400" dirty="0" err="1">
                <a:solidFill>
                  <a:schemeClr val="dk1"/>
                </a:solidFill>
              </a:rPr>
              <a:t>Subgroup</a:t>
            </a:r>
            <a:r>
              <a:rPr lang="fr-CH" sz="2400" dirty="0">
                <a:solidFill>
                  <a:schemeClr val="dk1"/>
                </a:solidFill>
              </a:rPr>
              <a:t> </a:t>
            </a:r>
            <a:r>
              <a:rPr lang="fr-CH" sz="2400" dirty="0" err="1">
                <a:solidFill>
                  <a:schemeClr val="dk1"/>
                </a:solidFill>
              </a:rPr>
              <a:t>only</a:t>
            </a:r>
            <a:r>
              <a:rPr lang="fr-CH" sz="2400" dirty="0">
                <a:solidFill>
                  <a:schemeClr val="dk1"/>
                </a:solidFill>
              </a:rPr>
              <a:t>. </a:t>
            </a:r>
            <a:r>
              <a:rPr lang="en-US" sz="2400" dirty="0">
                <a:solidFill>
                  <a:schemeClr val="dk1"/>
                </a:solidFill>
              </a:rPr>
              <a:t> </a:t>
            </a:r>
          </a:p>
          <a:p>
            <a:pPr marL="800100" lvl="1" indent="-342900">
              <a:buSzPts val="1000"/>
              <a:buFont typeface="Wingdings" panose="05000000000000000000" pitchFamily="2" charset="2"/>
              <a:buChar char="q"/>
              <a:tabLst>
                <a:tab pos="914400" algn="l"/>
              </a:tabLst>
            </a:pPr>
            <a:endParaRPr lang="en-US" sz="1000" dirty="0">
              <a:solidFill>
                <a:schemeClr val="dk1"/>
              </a:solidFill>
            </a:endParaRPr>
          </a:p>
          <a:p>
            <a:pPr marL="800100" lvl="1" indent="-342900">
              <a:buSzPts val="1000"/>
              <a:buFont typeface="Wingdings" panose="05000000000000000000" pitchFamily="2" charset="2"/>
              <a:buChar char="q"/>
              <a:tabLst>
                <a:tab pos="914400" algn="l"/>
              </a:tabLst>
            </a:pPr>
            <a:r>
              <a:rPr lang="en-US" sz="2400" dirty="0">
                <a:solidFill>
                  <a:schemeClr val="dk1"/>
                </a:solidFill>
              </a:rPr>
              <a:t>Cooperation with SFU: SFU meeting should be held in plenum so that interested members can contribute to both meetings. </a:t>
            </a:r>
          </a:p>
          <a:p>
            <a:pPr marL="800100" lvl="1" indent="-342900">
              <a:buSzPts val="1000"/>
              <a:buFont typeface="Wingdings" panose="05000000000000000000" pitchFamily="2" charset="2"/>
              <a:buChar char="q"/>
              <a:tabLst>
                <a:tab pos="914400" algn="l"/>
              </a:tabLst>
            </a:pPr>
            <a:endParaRPr lang="en-US" sz="1000" dirty="0">
              <a:solidFill>
                <a:schemeClr val="dk1"/>
              </a:solidFill>
            </a:endParaRPr>
          </a:p>
          <a:p>
            <a:pPr marL="800100" lvl="1" indent="-342900">
              <a:buSzPts val="1000"/>
              <a:buFont typeface="Wingdings" panose="05000000000000000000" pitchFamily="2" charset="2"/>
              <a:buChar char="q"/>
              <a:tabLst>
                <a:tab pos="914400" algn="l"/>
              </a:tabLst>
            </a:pPr>
            <a:r>
              <a:rPr lang="en-US" sz="2400" dirty="0" err="1">
                <a:solidFill>
                  <a:schemeClr val="dk1"/>
                </a:solidFill>
              </a:rPr>
              <a:t>Sharepoint</a:t>
            </a:r>
            <a:r>
              <a:rPr lang="en-US" sz="2400" dirty="0">
                <a:solidFill>
                  <a:schemeClr val="dk1"/>
                </a:solidFill>
              </a:rPr>
              <a:t> SCAR (read-only)</a:t>
            </a:r>
          </a:p>
          <a:p>
            <a:pPr marL="285750" indent="-285750">
              <a:buFont typeface="Arial" panose="020B0604020202020204" pitchFamily="34" charset="0"/>
              <a:buChar char="•"/>
            </a:pPr>
            <a:endParaRPr lang="fr-CH" sz="2400" dirty="0"/>
          </a:p>
        </p:txBody>
      </p:sp>
    </p:spTree>
    <p:extLst>
      <p:ext uri="{BB962C8B-B14F-4D97-AF65-F5344CB8AC3E}">
        <p14:creationId xmlns:p14="http://schemas.microsoft.com/office/powerpoint/2010/main" val="2914947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81518C-27B7-6B91-8F98-376321D238E9}"/>
              </a:ext>
            </a:extLst>
          </p:cNvPr>
          <p:cNvSpPr>
            <a:spLocks noGrp="1"/>
          </p:cNvSpPr>
          <p:nvPr>
            <p:ph type="title"/>
          </p:nvPr>
        </p:nvSpPr>
        <p:spPr/>
        <p:txBody>
          <a:bodyPr>
            <a:normAutofit/>
          </a:bodyPr>
          <a:lstStyle/>
          <a:p>
            <a:r>
              <a:rPr lang="en-GB" sz="2400" b="1" dirty="0">
                <a:effectLst/>
                <a:latin typeface="Arial" panose="020B0604020202020204" pitchFamily="34" charset="0"/>
                <a:ea typeface="Calibri" panose="020F0502020204030204" pitchFamily="34" charset="0"/>
                <a:cs typeface="Times New Roman" panose="02020603050405020304" pitchFamily="18" charset="0"/>
              </a:rPr>
              <a:t>3. Discussion of the document “</a:t>
            </a:r>
            <a:r>
              <a:rPr lang="en-US" sz="2400" b="1" dirty="0">
                <a:effectLst/>
                <a:latin typeface="Arial" panose="020B0604020202020204" pitchFamily="34" charset="0"/>
                <a:ea typeface="Calibri" panose="020F0502020204030204" pitchFamily="34" charset="0"/>
                <a:cs typeface="Times New Roman" panose="02020603050405020304" pitchFamily="18" charset="0"/>
              </a:rPr>
              <a:t>Roundtable of national update</a:t>
            </a:r>
            <a:r>
              <a:rPr lang="en-US" sz="2400" b="1" dirty="0">
                <a:latin typeface="Arial" panose="020B0604020202020204" pitchFamily="34" charset="0"/>
                <a:ea typeface="Calibri" panose="020F0502020204030204" pitchFamily="34" charset="0"/>
                <a:cs typeface="Times New Roman" panose="02020603050405020304" pitchFamily="18" charset="0"/>
              </a:rPr>
              <a:t>”</a:t>
            </a:r>
            <a:endParaRPr lang="fr-CH" sz="2400" dirty="0"/>
          </a:p>
        </p:txBody>
      </p:sp>
      <p:sp>
        <p:nvSpPr>
          <p:cNvPr id="3" name="Espace réservé du contenu 2">
            <a:extLst>
              <a:ext uri="{FF2B5EF4-FFF2-40B4-BE49-F238E27FC236}">
                <a16:creationId xmlns:a16="http://schemas.microsoft.com/office/drawing/2014/main" id="{FBD3E279-3542-C8E7-21E4-5C12F7BDA129}"/>
              </a:ext>
            </a:extLst>
          </p:cNvPr>
          <p:cNvSpPr>
            <a:spLocks noGrp="1"/>
          </p:cNvSpPr>
          <p:nvPr>
            <p:ph idx="1"/>
          </p:nvPr>
        </p:nvSpPr>
        <p:spPr/>
        <p:txBody>
          <a:bodyPr/>
          <a:lstStyle/>
          <a:p>
            <a:pPr algn="just">
              <a:lnSpc>
                <a:spcPct val="107000"/>
              </a:lnSpc>
              <a:spcBef>
                <a:spcPts val="600"/>
              </a:spcBef>
              <a:spcAft>
                <a:spcPts val="800"/>
              </a:spcAft>
              <a:buNone/>
            </a:pPr>
            <a:r>
              <a:rPr lang="en-US" sz="1800" b="1" dirty="0">
                <a:effectLst/>
                <a:latin typeface="Arial" panose="020B0604020202020204" pitchFamily="34" charset="0"/>
                <a:ea typeface="Calibri" panose="020F0502020204030204" pitchFamily="34" charset="0"/>
                <a:cs typeface="Times New Roman" panose="02020603050405020304" pitchFamily="18" charset="0"/>
              </a:rPr>
              <a:t>Conclusion</a:t>
            </a:r>
            <a:r>
              <a:rPr lang="en-US" sz="1800" dirty="0">
                <a:effectLst/>
                <a:latin typeface="Arial" panose="020B0604020202020204" pitchFamily="34" charset="0"/>
                <a:ea typeface="Calibri" panose="020F0502020204030204" pitchFamily="34" charset="0"/>
                <a:cs typeface="Times New Roman" panose="02020603050405020304" pitchFamily="18" charset="0"/>
              </a:rPr>
              <a:t>:</a:t>
            </a:r>
            <a:endParaRPr lang="fr-CH"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8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Scope (Proposal)</a:t>
            </a:r>
          </a:p>
          <a:p>
            <a:pPr marL="457200" algn="just">
              <a:lnSpc>
                <a:spcPct val="115000"/>
              </a:lnSpc>
              <a:spcAft>
                <a:spcPts val="600"/>
              </a:spcAft>
              <a:buNone/>
            </a:pPr>
            <a:r>
              <a:rPr lang="en-GB" sz="1800" i="1" dirty="0">
                <a:effectLst/>
                <a:latin typeface="Arial" panose="020B0604020202020204" pitchFamily="34" charset="0"/>
                <a:ea typeface="Calibri" panose="020F0502020204030204" pitchFamily="34" charset="0"/>
                <a:cs typeface="Times New Roman" panose="02020603050405020304" pitchFamily="18" charset="0"/>
              </a:rPr>
              <a:t>“This is a living document and should be updated regularly. It describes recent research developments by the contributing institutions. This document is relevant to the work of the CWG because it allows one to identify research gaps in the field of animal welfare and possible collaborations or synergy between national research initiatives, which is a goal of the CWG. “</a:t>
            </a:r>
            <a:endParaRPr lang="de-CH"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8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Future contribution should look similarly structured and focused on specific relevant topics</a:t>
            </a:r>
            <a:endParaRPr lang="fr-CH"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CH" dirty="0"/>
          </a:p>
        </p:txBody>
      </p:sp>
    </p:spTree>
    <p:extLst>
      <p:ext uri="{BB962C8B-B14F-4D97-AF65-F5344CB8AC3E}">
        <p14:creationId xmlns:p14="http://schemas.microsoft.com/office/powerpoint/2010/main" val="4044050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778A5-86BB-3B26-298D-AC35FFBDC08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B1CAB1F-7A65-37C6-15F8-5289171144EF}"/>
              </a:ext>
            </a:extLst>
          </p:cNvPr>
          <p:cNvSpPr>
            <a:spLocks noGrp="1"/>
          </p:cNvSpPr>
          <p:nvPr>
            <p:ph type="title"/>
          </p:nvPr>
        </p:nvSpPr>
        <p:spPr/>
        <p:txBody>
          <a:bodyPr>
            <a:normAutofit/>
          </a:bodyPr>
          <a:lstStyle/>
          <a:p>
            <a:r>
              <a:rPr lang="en-GB" sz="2800" b="1" dirty="0">
                <a:effectLst/>
                <a:latin typeface="Arial" panose="020B0604020202020204" pitchFamily="34" charset="0"/>
                <a:ea typeface="Calibri" panose="020F0502020204030204" pitchFamily="34" charset="0"/>
                <a:cs typeface="Times New Roman" panose="02020603050405020304" pitchFamily="18" charset="0"/>
              </a:rPr>
              <a:t>4. Discussion of the document </a:t>
            </a:r>
            <a:r>
              <a:rPr lang="en-GB" sz="2800" b="1" dirty="0">
                <a:latin typeface="Arial" panose="020B0604020202020204" pitchFamily="34" charset="0"/>
                <a:ea typeface="Calibri" panose="020F0502020204030204" pitchFamily="34" charset="0"/>
                <a:cs typeface="Times New Roman" panose="02020603050405020304" pitchFamily="18" charset="0"/>
              </a:rPr>
              <a:t>“European Commission welfare Policy”” </a:t>
            </a:r>
            <a:endParaRPr lang="fr-CH" sz="28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1D70CF19-BC60-B61E-DF73-44810947C84C}"/>
              </a:ext>
            </a:extLst>
          </p:cNvPr>
          <p:cNvSpPr>
            <a:spLocks noGrp="1"/>
          </p:cNvSpPr>
          <p:nvPr>
            <p:ph idx="1"/>
          </p:nvPr>
        </p:nvSpPr>
        <p:spPr/>
        <p:txBody>
          <a:bodyPr>
            <a:normAutofit/>
          </a:bodyPr>
          <a:lstStyle/>
          <a:p>
            <a:pPr marL="0" indent="0">
              <a:buNone/>
            </a:pPr>
            <a:r>
              <a:rPr lang="fr-CH" dirty="0"/>
              <a:t>Conclusion:</a:t>
            </a:r>
          </a:p>
          <a:p>
            <a:r>
              <a:rPr lang="fr-CH" dirty="0"/>
              <a:t>Scope (</a:t>
            </a:r>
            <a:r>
              <a:rPr lang="fr-CH" dirty="0" err="1"/>
              <a:t>proposal</a:t>
            </a:r>
            <a:r>
              <a:rPr lang="fr-CH" dirty="0"/>
              <a:t>)</a:t>
            </a:r>
          </a:p>
          <a:p>
            <a:pPr marL="457200" algn="just">
              <a:lnSpc>
                <a:spcPct val="107000"/>
              </a:lnSpc>
              <a:buNone/>
              <a:tabLst>
                <a:tab pos="114300" algn="l"/>
              </a:tabLst>
            </a:pPr>
            <a:r>
              <a:rPr lang="en-GB"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This is a living document and should be updated regularly. It describes recent EU policy developments in the field of animal welfare. This document is relevant to the work of the CWG because research guidelines must respond to policy needs. </a:t>
            </a:r>
            <a:endParaRPr lang="de-CH"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buNone/>
              <a:tabLst>
                <a:tab pos="114300" algn="l"/>
              </a:tabLst>
            </a:pPr>
            <a:r>
              <a:rPr lang="en-GB"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Animal Welfare Subgroup is asked to:</a:t>
            </a:r>
            <a:endParaRPr lang="de-CH"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buNone/>
              <a:tabLst>
                <a:tab pos="114300" algn="l"/>
              </a:tabLst>
            </a:pPr>
            <a:r>
              <a:rPr lang="en-GB"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take note of the current and future activities of the EU policy for animal welfare,</a:t>
            </a:r>
            <a:endParaRPr lang="de-CH"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buNone/>
              <a:tabLst>
                <a:tab pos="114300" algn="l"/>
              </a:tabLst>
            </a:pPr>
            <a:r>
              <a:rPr lang="en-GB"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identify which current and future activities are relevant for research on animal welfare, and consider what this means for the activities of the CWG.</a:t>
            </a:r>
            <a:endParaRPr lang="de-CH" sz="1800" dirty="0">
              <a:effectLst/>
              <a:latin typeface="Calibri" panose="020F0502020204030204" pitchFamily="34" charset="0"/>
              <a:ea typeface="Calibri" panose="020F0502020204030204" pitchFamily="34" charset="0"/>
              <a:cs typeface="Times New Roman" panose="02020603050405020304" pitchFamily="18" charset="0"/>
            </a:endParaRPr>
          </a:p>
          <a:p>
            <a:r>
              <a:rPr lang="fr-CH" dirty="0" err="1"/>
              <a:t>Any</a:t>
            </a:r>
            <a:r>
              <a:rPr lang="fr-CH" dirty="0"/>
              <a:t> </a:t>
            </a:r>
            <a:r>
              <a:rPr lang="fr-CH" dirty="0" err="1"/>
              <a:t>volunteers</a:t>
            </a:r>
            <a:r>
              <a:rPr lang="fr-CH" dirty="0"/>
              <a:t> for the </a:t>
            </a:r>
            <a:r>
              <a:rPr lang="fr-CH" dirty="0" err="1"/>
              <a:t>next</a:t>
            </a:r>
            <a:r>
              <a:rPr lang="fr-CH" dirty="0"/>
              <a:t> updates ?</a:t>
            </a:r>
          </a:p>
        </p:txBody>
      </p:sp>
    </p:spTree>
    <p:extLst>
      <p:ext uri="{BB962C8B-B14F-4D97-AF65-F5344CB8AC3E}">
        <p14:creationId xmlns:p14="http://schemas.microsoft.com/office/powerpoint/2010/main" val="2645648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117326-FF20-801F-6539-4F818FA50494}"/>
              </a:ext>
            </a:extLst>
          </p:cNvPr>
          <p:cNvSpPr>
            <a:spLocks noGrp="1"/>
          </p:cNvSpPr>
          <p:nvPr>
            <p:ph type="title"/>
          </p:nvPr>
        </p:nvSpPr>
        <p:spPr/>
        <p:txBody>
          <a:bodyPr>
            <a:normAutofit/>
          </a:bodyPr>
          <a:lstStyle/>
          <a:p>
            <a:r>
              <a:rPr lang="en-GB" sz="2800" b="1" dirty="0">
                <a:effectLst/>
                <a:latin typeface="Arial" panose="020B0604020202020204" pitchFamily="34" charset="0"/>
                <a:ea typeface="Calibri" panose="020F0502020204030204" pitchFamily="34" charset="0"/>
                <a:cs typeface="Times New Roman" panose="02020603050405020304" pitchFamily="18" charset="0"/>
              </a:rPr>
              <a:t>5. Discussion of the document “Ongoing Developments in the EU Animal Welfare Research” </a:t>
            </a:r>
            <a:endParaRPr lang="fr-CH" sz="6000" dirty="0"/>
          </a:p>
        </p:txBody>
      </p:sp>
      <p:sp>
        <p:nvSpPr>
          <p:cNvPr id="3" name="Espace réservé du contenu 2">
            <a:extLst>
              <a:ext uri="{FF2B5EF4-FFF2-40B4-BE49-F238E27FC236}">
                <a16:creationId xmlns:a16="http://schemas.microsoft.com/office/drawing/2014/main" id="{698B8588-40B6-0946-D8E2-208620D62C58}"/>
              </a:ext>
            </a:extLst>
          </p:cNvPr>
          <p:cNvSpPr>
            <a:spLocks noGrp="1"/>
          </p:cNvSpPr>
          <p:nvPr>
            <p:ph idx="1"/>
          </p:nvPr>
        </p:nvSpPr>
        <p:spPr/>
        <p:txBody>
          <a:bodyPr/>
          <a:lstStyle/>
          <a:p>
            <a:pPr marL="0" indent="0">
              <a:buNone/>
            </a:pPr>
            <a:r>
              <a:rPr lang="fr-CH" dirty="0"/>
              <a:t>Conclusions:</a:t>
            </a:r>
          </a:p>
          <a:p>
            <a:r>
              <a:rPr lang="fr-CH" dirty="0"/>
              <a:t>Scope (</a:t>
            </a:r>
            <a:r>
              <a:rPr lang="fr-CH" dirty="0" err="1"/>
              <a:t>proposal</a:t>
            </a:r>
            <a:r>
              <a:rPr lang="fr-CH" dirty="0"/>
              <a:t>)</a:t>
            </a:r>
          </a:p>
          <a:p>
            <a:pPr marL="0" indent="0">
              <a:buNone/>
            </a:pPr>
            <a:r>
              <a:rPr lang="en-GB" sz="1800" i="1" dirty="0">
                <a:effectLst/>
                <a:latin typeface="Calibri" panose="020F0502020204030204" pitchFamily="34" charset="0"/>
                <a:ea typeface="Calibri" panose="020F0502020204030204" pitchFamily="34" charset="0"/>
                <a:cs typeface="Calibri" panose="020F0502020204030204" pitchFamily="34" charset="0"/>
              </a:rPr>
              <a:t>The aim of this paper is to describe recent developments in the EU animal welfare research.  It provides information on ongoing EU funded research projects in the animal welfare area, outlining research strategy and providing details of particularly pertinent and influential research projects. Closed projects and projects from old EU Framework Programmes are not presented in this document. </a:t>
            </a:r>
            <a:endParaRPr lang="de-CH"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CH" dirty="0"/>
          </a:p>
          <a:p>
            <a:r>
              <a:rPr lang="fr-CH" dirty="0" err="1"/>
              <a:t>Any</a:t>
            </a:r>
            <a:r>
              <a:rPr lang="fr-CH" dirty="0"/>
              <a:t> </a:t>
            </a:r>
            <a:r>
              <a:rPr lang="fr-CH" dirty="0" err="1"/>
              <a:t>volunteers</a:t>
            </a:r>
            <a:r>
              <a:rPr lang="fr-CH" dirty="0"/>
              <a:t> for the </a:t>
            </a:r>
            <a:r>
              <a:rPr lang="fr-CH" dirty="0" err="1"/>
              <a:t>next</a:t>
            </a:r>
            <a:r>
              <a:rPr lang="fr-CH" dirty="0"/>
              <a:t> update? </a:t>
            </a:r>
          </a:p>
        </p:txBody>
      </p:sp>
    </p:spTree>
    <p:extLst>
      <p:ext uri="{BB962C8B-B14F-4D97-AF65-F5344CB8AC3E}">
        <p14:creationId xmlns:p14="http://schemas.microsoft.com/office/powerpoint/2010/main" val="394289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1384E63E-CE8E-F204-F0B9-CB84ACAB4A17}"/>
            </a:ext>
          </a:extLst>
        </p:cNvPr>
        <p:cNvGrpSpPr/>
        <p:nvPr/>
      </p:nvGrpSpPr>
      <p:grpSpPr>
        <a:xfrm>
          <a:off x="0" y="0"/>
          <a:ext cx="0" cy="0"/>
          <a:chOff x="0" y="0"/>
          <a:chExt cx="0" cy="0"/>
        </a:xfrm>
      </p:grpSpPr>
      <p:sp>
        <p:nvSpPr>
          <p:cNvPr id="5" name="Rechteck 4">
            <a:extLst>
              <a:ext uri="{FF2B5EF4-FFF2-40B4-BE49-F238E27FC236}">
                <a16:creationId xmlns:a16="http://schemas.microsoft.com/office/drawing/2014/main" id="{EF107EB6-3844-4DBD-1F8B-1EA51786348F}"/>
              </a:ext>
            </a:extLst>
          </p:cNvPr>
          <p:cNvSpPr/>
          <p:nvPr/>
        </p:nvSpPr>
        <p:spPr>
          <a:xfrm>
            <a:off x="532083" y="2261220"/>
            <a:ext cx="10573064" cy="3934410"/>
          </a:xfrm>
          <a:prstGeom prst="rect">
            <a:avLst/>
          </a:prstGeom>
        </p:spPr>
        <p:txBody>
          <a:bodyPr wrap="square" lIns="91440" tIns="45720" rIns="91440" bIns="45720" anchor="t">
            <a:spAutoFit/>
          </a:bodyPr>
          <a:lstStyle/>
          <a:p>
            <a:pPr algn="just">
              <a:spcBef>
                <a:spcPts val="600"/>
              </a:spcBef>
              <a:spcAft>
                <a:spcPts val="800"/>
              </a:spcAft>
              <a:buNone/>
            </a:pPr>
            <a:r>
              <a:rPr lang="fr-CH" sz="2400" b="1" dirty="0">
                <a:effectLst/>
                <a:latin typeface="Calibri" panose="020F0502020204030204" pitchFamily="34" charset="0"/>
                <a:ea typeface="Calibri" panose="020F0502020204030204" pitchFamily="34" charset="0"/>
                <a:cs typeface="Times New Roman" panose="02020603050405020304" pitchFamily="18" charset="0"/>
              </a:rPr>
              <a:t>AGENDA</a:t>
            </a:r>
            <a:endParaRPr lang="fr-CH" sz="105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800"/>
              </a:spcAft>
              <a:buFont typeface="+mj-lt"/>
              <a:buAutoNum type="arabicPeriod"/>
              <a:tabLst>
                <a:tab pos="45720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Welcome, short presentation of the new chairpersons and new members </a:t>
            </a:r>
            <a:endParaRPr lang="fr-CH"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800"/>
              </a:spcAft>
              <a:buFont typeface="+mj-lt"/>
              <a:buAutoNum type="arabicPeriod"/>
              <a:tabLst>
                <a:tab pos="45720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Results of the survey regarding the products elaborated by the AW subgroup</a:t>
            </a:r>
            <a:endParaRPr lang="fr-CH"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800"/>
              </a:spcAft>
              <a:buFont typeface="+mj-lt"/>
              <a:buAutoNum type="arabicPeriod"/>
              <a:tabLst>
                <a:tab pos="457200" algn="l"/>
              </a:tabLst>
            </a:pPr>
            <a:r>
              <a:rPr lang="en-GB" sz="1800" b="1" dirty="0">
                <a:effectLst/>
                <a:latin typeface="Arial" panose="020B0604020202020204" pitchFamily="34" charset="0"/>
                <a:ea typeface="Calibri" panose="020F0502020204030204" pitchFamily="34" charset="0"/>
                <a:cs typeface="Times New Roman" panose="02020603050405020304" pitchFamily="18" charset="0"/>
              </a:rPr>
              <a:t>Discussion of the document “</a:t>
            </a:r>
            <a:r>
              <a:rPr lang="en-US" sz="1800" b="1" dirty="0">
                <a:effectLst/>
                <a:latin typeface="Arial" panose="020B0604020202020204" pitchFamily="34" charset="0"/>
                <a:ea typeface="Calibri" panose="020F0502020204030204" pitchFamily="34" charset="0"/>
                <a:cs typeface="Times New Roman" panose="02020603050405020304" pitchFamily="18" charset="0"/>
              </a:rPr>
              <a:t>Roundtable of national updates”</a:t>
            </a:r>
            <a:endParaRPr lang="fr-CH"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800"/>
              </a:spcAft>
              <a:buFont typeface="+mj-lt"/>
              <a:buAutoNum type="arabicPeriod"/>
              <a:tabLst>
                <a:tab pos="457200" algn="l"/>
              </a:tabLst>
            </a:pPr>
            <a:r>
              <a:rPr lang="en-GB" sz="1800" b="1" dirty="0">
                <a:effectLst/>
                <a:latin typeface="Arial" panose="020B0604020202020204" pitchFamily="34" charset="0"/>
                <a:ea typeface="Calibri" panose="020F0502020204030204" pitchFamily="34" charset="0"/>
                <a:cs typeface="Times New Roman" panose="02020603050405020304" pitchFamily="18" charset="0"/>
              </a:rPr>
              <a:t>Discussion of the document “</a:t>
            </a:r>
            <a:r>
              <a:rPr lang="en-US" sz="1800" b="1" dirty="0">
                <a:effectLst/>
                <a:latin typeface="Arial" panose="020B0604020202020204" pitchFamily="34" charset="0"/>
                <a:ea typeface="Calibri" panose="020F0502020204030204" pitchFamily="34" charset="0"/>
                <a:cs typeface="Times New Roman" panose="02020603050405020304" pitchFamily="18" charset="0"/>
              </a:rPr>
              <a:t>Updates of EU AW policy”</a:t>
            </a:r>
            <a:endParaRPr lang="fr-CH"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800"/>
              </a:spcAft>
              <a:buFont typeface="+mj-lt"/>
              <a:buAutoNum type="arabicPeriod"/>
              <a:tabLst>
                <a:tab pos="457200" algn="l"/>
              </a:tabLst>
            </a:pPr>
            <a:r>
              <a:rPr lang="en-GB" sz="1800" b="1" dirty="0">
                <a:effectLst/>
                <a:latin typeface="Arial" panose="020B0604020202020204" pitchFamily="34" charset="0"/>
                <a:ea typeface="Calibri" panose="020F0502020204030204" pitchFamily="34" charset="0"/>
                <a:cs typeface="Times New Roman" panose="02020603050405020304" pitchFamily="18" charset="0"/>
              </a:rPr>
              <a:t>Discussion of the document “</a:t>
            </a:r>
            <a:r>
              <a:rPr lang="en-US" sz="1800" b="1" dirty="0">
                <a:effectLst/>
                <a:latin typeface="Arial" panose="020B0604020202020204" pitchFamily="34" charset="0"/>
                <a:ea typeface="Calibri" panose="020F0502020204030204" pitchFamily="34" charset="0"/>
                <a:cs typeface="Times New Roman" panose="02020603050405020304" pitchFamily="18" charset="0"/>
              </a:rPr>
              <a:t>Updates of EU AW research »</a:t>
            </a:r>
            <a:endParaRPr lang="fr-CH"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800"/>
              </a:spcAft>
              <a:buFont typeface="+mj-lt"/>
              <a:buAutoNum type="arabicPeriod"/>
              <a:tabLst>
                <a:tab pos="45720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Presentation of the </a:t>
            </a:r>
            <a:r>
              <a:rPr lang="en-US" sz="1800" b="1" dirty="0" err="1">
                <a:effectLst/>
                <a:latin typeface="Arial" panose="020B0604020202020204" pitchFamily="34" charset="0"/>
                <a:ea typeface="Calibri" panose="020F0502020204030204" pitchFamily="34" charset="0"/>
                <a:cs typeface="Times New Roman" panose="02020603050405020304" pitchFamily="18" charset="0"/>
              </a:rPr>
              <a:t>Classyfarm</a:t>
            </a:r>
            <a:r>
              <a:rPr lang="en-US" sz="1800" b="1" dirty="0">
                <a:effectLst/>
                <a:latin typeface="Arial" panose="020B0604020202020204" pitchFamily="34" charset="0"/>
                <a:ea typeface="Calibri" panose="020F0502020204030204" pitchFamily="34" charset="0"/>
                <a:cs typeface="Times New Roman" panose="02020603050405020304" pitchFamily="18" charset="0"/>
              </a:rPr>
              <a:t> system for animal welfare (guest speaker, Italian Ministry of Health, Antonio Ferraro)</a:t>
            </a:r>
            <a:endParaRPr lang="fr-CH"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800"/>
              </a:spcAft>
              <a:buFont typeface="+mj-lt"/>
              <a:buAutoNum type="arabicPeriod"/>
              <a:tabLst>
                <a:tab pos="45720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AOB</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99142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8331F9-EE1C-9A03-DA51-404F716AD17E}"/>
              </a:ext>
            </a:extLst>
          </p:cNvPr>
          <p:cNvSpPr>
            <a:spLocks noGrp="1"/>
          </p:cNvSpPr>
          <p:nvPr>
            <p:ph type="title"/>
          </p:nvPr>
        </p:nvSpPr>
        <p:spPr/>
        <p:txBody>
          <a:bodyPr/>
          <a:lstStyle/>
          <a:p>
            <a:r>
              <a:rPr lang="fr-CH" b="1" dirty="0"/>
              <a:t>1. New chair, new </a:t>
            </a:r>
            <a:r>
              <a:rPr lang="fr-CH" b="1" dirty="0" err="1"/>
              <a:t>members</a:t>
            </a:r>
            <a:endParaRPr lang="fr-CH" b="1" dirty="0"/>
          </a:p>
        </p:txBody>
      </p:sp>
      <p:sp>
        <p:nvSpPr>
          <p:cNvPr id="3" name="Espace réservé du contenu 2">
            <a:extLst>
              <a:ext uri="{FF2B5EF4-FFF2-40B4-BE49-F238E27FC236}">
                <a16:creationId xmlns:a16="http://schemas.microsoft.com/office/drawing/2014/main" id="{31BA3869-7778-2A62-C4D9-FEF112CCAE87}"/>
              </a:ext>
            </a:extLst>
          </p:cNvPr>
          <p:cNvSpPr>
            <a:spLocks noGrp="1"/>
          </p:cNvSpPr>
          <p:nvPr>
            <p:ph idx="1"/>
          </p:nvPr>
        </p:nvSpPr>
        <p:spPr/>
        <p:txBody>
          <a:bodyPr>
            <a:normAutofit fontScale="92500" lnSpcReduction="20000"/>
          </a:bodyPr>
          <a:lstStyle/>
          <a:p>
            <a:pPr algn="just">
              <a:lnSpc>
                <a:spcPct val="107000"/>
              </a:lnSpc>
              <a:spcBef>
                <a:spcPts val="600"/>
              </a:spcBef>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Francesca Fusi (Co-chair): Francesca is a vet, she works for </a:t>
            </a:r>
            <a:r>
              <a:rPr lang="en-GB" sz="1800" dirty="0" err="1">
                <a:effectLst/>
                <a:latin typeface="Arial" panose="020B0604020202020204" pitchFamily="34" charset="0"/>
                <a:ea typeface="Calibri" panose="020F0502020204030204" pitchFamily="34" charset="0"/>
                <a:cs typeface="Times New Roman" panose="02020603050405020304" pitchFamily="18" charset="0"/>
              </a:rPr>
              <a:t>Istituto</a:t>
            </a:r>
            <a:r>
              <a:rPr lang="en-GB" sz="1800" dirty="0">
                <a:effectLst/>
                <a:latin typeface="Arial" panose="020B0604020202020204" pitchFamily="34" charset="0"/>
                <a:ea typeface="Calibri" panose="020F0502020204030204" pitchFamily="34" charset="0"/>
                <a:cs typeface="Times New Roman" panose="02020603050405020304" pitchFamily="18" charset="0"/>
              </a:rPr>
              <a:t> </a:t>
            </a:r>
            <a:r>
              <a:rPr lang="en-GB" sz="1800" dirty="0" err="1">
                <a:effectLst/>
                <a:latin typeface="Arial" panose="020B0604020202020204" pitchFamily="34" charset="0"/>
                <a:ea typeface="Calibri" panose="020F0502020204030204" pitchFamily="34" charset="0"/>
                <a:cs typeface="Times New Roman" panose="02020603050405020304" pitchFamily="18" charset="0"/>
              </a:rPr>
              <a:t>Zooprofilattico</a:t>
            </a:r>
            <a:r>
              <a:rPr lang="en-GB" sz="1800" dirty="0">
                <a:effectLst/>
                <a:latin typeface="Arial" panose="020B0604020202020204" pitchFamily="34" charset="0"/>
                <a:ea typeface="Calibri" panose="020F0502020204030204" pitchFamily="34" charset="0"/>
                <a:cs typeface="Times New Roman" panose="02020603050405020304" pitchFamily="18" charset="0"/>
              </a:rPr>
              <a:t> </a:t>
            </a:r>
            <a:r>
              <a:rPr lang="en-GB" sz="1800" dirty="0" err="1">
                <a:effectLst/>
                <a:latin typeface="Arial" panose="020B0604020202020204" pitchFamily="34" charset="0"/>
                <a:ea typeface="Calibri" panose="020F0502020204030204" pitchFamily="34" charset="0"/>
                <a:cs typeface="Times New Roman" panose="02020603050405020304" pitchFamily="18" charset="0"/>
              </a:rPr>
              <a:t>Sperimentale</a:t>
            </a:r>
            <a:r>
              <a:rPr lang="en-GB" sz="1800" dirty="0">
                <a:effectLst/>
                <a:latin typeface="Arial" panose="020B0604020202020204" pitchFamily="34" charset="0"/>
                <a:ea typeface="Calibri" panose="020F0502020204030204" pitchFamily="34" charset="0"/>
                <a:cs typeface="Times New Roman" panose="02020603050405020304" pitchFamily="18" charset="0"/>
              </a:rPr>
              <a:t> </a:t>
            </a:r>
            <a:r>
              <a:rPr lang="en-GB" sz="1800" dirty="0" err="1">
                <a:effectLst/>
                <a:latin typeface="Arial" panose="020B0604020202020204" pitchFamily="34" charset="0"/>
                <a:ea typeface="Calibri" panose="020F0502020204030204" pitchFamily="34" charset="0"/>
                <a:cs typeface="Times New Roman" panose="02020603050405020304" pitchFamily="18" charset="0"/>
              </a:rPr>
              <a:t>della</a:t>
            </a:r>
            <a:r>
              <a:rPr lang="en-GB" sz="1800" dirty="0">
                <a:effectLst/>
                <a:latin typeface="Arial" panose="020B0604020202020204" pitchFamily="34" charset="0"/>
                <a:ea typeface="Calibri" panose="020F0502020204030204" pitchFamily="34" charset="0"/>
                <a:cs typeface="Times New Roman" panose="02020603050405020304" pitchFamily="18" charset="0"/>
              </a:rPr>
              <a:t> </a:t>
            </a:r>
            <a:r>
              <a:rPr lang="en-GB" sz="1800" dirty="0" err="1">
                <a:effectLst/>
                <a:latin typeface="Arial" panose="020B0604020202020204" pitchFamily="34" charset="0"/>
                <a:ea typeface="Calibri" panose="020F0502020204030204" pitchFamily="34" charset="0"/>
                <a:cs typeface="Times New Roman" panose="02020603050405020304" pitchFamily="18" charset="0"/>
              </a:rPr>
              <a:t>Lombardia</a:t>
            </a:r>
            <a:r>
              <a:rPr lang="en-GB" sz="1800" dirty="0">
                <a:effectLst/>
                <a:latin typeface="Arial" panose="020B0604020202020204" pitchFamily="34" charset="0"/>
                <a:ea typeface="Calibri" panose="020F0502020204030204" pitchFamily="34" charset="0"/>
                <a:cs typeface="Times New Roman" panose="02020603050405020304" pitchFamily="18" charset="0"/>
              </a:rPr>
              <a:t> e </a:t>
            </a:r>
            <a:r>
              <a:rPr lang="en-GB" sz="1800" dirty="0" err="1">
                <a:effectLst/>
                <a:latin typeface="Arial" panose="020B0604020202020204" pitchFamily="34" charset="0"/>
                <a:ea typeface="Calibri" panose="020F0502020204030204" pitchFamily="34" charset="0"/>
                <a:cs typeface="Times New Roman" panose="02020603050405020304" pitchFamily="18" charset="0"/>
              </a:rPr>
              <a:t>dell’Emilia</a:t>
            </a:r>
            <a:r>
              <a:rPr lang="en-GB" sz="1800" dirty="0">
                <a:effectLst/>
                <a:latin typeface="Arial" panose="020B0604020202020204" pitchFamily="34" charset="0"/>
                <a:ea typeface="Calibri" panose="020F0502020204030204" pitchFamily="34" charset="0"/>
                <a:cs typeface="Times New Roman" panose="02020603050405020304" pitchFamily="18" charset="0"/>
              </a:rPr>
              <a:t> Romagna, (IZSLER) one of ten Italian institutes active in animal health and welfare. She is also active in the national reference </a:t>
            </a:r>
            <a:r>
              <a:rPr lang="en-GB" sz="1800" dirty="0" err="1">
                <a:effectLst/>
                <a:latin typeface="Arial" panose="020B0604020202020204" pitchFamily="34" charset="0"/>
                <a:ea typeface="Calibri" panose="020F0502020204030204" pitchFamily="34" charset="0"/>
                <a:cs typeface="Times New Roman" panose="02020603050405020304" pitchFamily="18" charset="0"/>
              </a:rPr>
              <a:t>center</a:t>
            </a:r>
            <a:r>
              <a:rPr lang="en-GB" sz="1800" dirty="0">
                <a:effectLst/>
                <a:latin typeface="Arial" panose="020B0604020202020204" pitchFamily="34" charset="0"/>
                <a:ea typeface="Calibri" panose="020F0502020204030204" pitchFamily="34" charset="0"/>
                <a:cs typeface="Times New Roman" panose="02020603050405020304" pitchFamily="18" charset="0"/>
              </a:rPr>
              <a:t> for animal w</a:t>
            </a:r>
            <a:r>
              <a:rPr lang="en-US" sz="1800" dirty="0" err="1">
                <a:effectLst/>
                <a:latin typeface="Arial" panose="020B0604020202020204" pitchFamily="34" charset="0"/>
                <a:ea typeface="Calibri" panose="020F0502020204030204" pitchFamily="34" charset="0"/>
                <a:cs typeface="Times New Roman" panose="02020603050405020304" pitchFamily="18" charset="0"/>
              </a:rPr>
              <a:t>elfare</a:t>
            </a:r>
            <a:r>
              <a:rPr lang="en-US" sz="1800" dirty="0">
                <a:effectLst/>
                <a:latin typeface="Arial" panose="020B0604020202020204" pitchFamily="34" charset="0"/>
                <a:ea typeface="Calibri" panose="020F0502020204030204" pitchFamily="34" charset="0"/>
                <a:cs typeface="Times New Roman" panose="02020603050405020304" pitchFamily="18" charset="0"/>
              </a:rPr>
              <a:t> and one expert for the </a:t>
            </a:r>
            <a:r>
              <a:rPr lang="en-US" sz="1800" i="1" dirty="0" err="1">
                <a:effectLst/>
                <a:latin typeface="Arial" panose="020B0604020202020204" pitchFamily="34" charset="0"/>
                <a:ea typeface="Calibri" panose="020F0502020204030204" pitchFamily="34" charset="0"/>
                <a:cs typeface="Times New Roman" panose="02020603050405020304" pitchFamily="18" charset="0"/>
              </a:rPr>
              <a:t>Classyfarm</a:t>
            </a:r>
            <a:r>
              <a:rPr lang="en-US" sz="1800" dirty="0">
                <a:effectLst/>
                <a:latin typeface="Arial" panose="020B0604020202020204" pitchFamily="34" charset="0"/>
                <a:ea typeface="Calibri" panose="020F0502020204030204" pitchFamily="34" charset="0"/>
                <a:cs typeface="Times New Roman" panose="02020603050405020304" pitchFamily="18" charset="0"/>
              </a:rPr>
              <a:t> system. </a:t>
            </a:r>
            <a:endParaRPr lang="fr-CH"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Gérard Gremaud is responsible for research management by the Swiss Food Safety and Veterinary Office. He is leading the research commission of this office whose mission is to select projects that contribute as much as possible to </a:t>
            </a:r>
            <a:r>
              <a:rPr lang="en-GB" sz="1800" dirty="0" err="1">
                <a:effectLst/>
                <a:latin typeface="Arial" panose="020B0604020202020204" pitchFamily="34" charset="0"/>
                <a:ea typeface="Calibri" panose="020F0502020204030204" pitchFamily="34" charset="0"/>
                <a:cs typeface="Times New Roman" panose="02020603050405020304" pitchFamily="18" charset="0"/>
              </a:rPr>
              <a:t>ist</a:t>
            </a:r>
            <a:r>
              <a:rPr lang="en-GB" sz="1800" dirty="0">
                <a:effectLst/>
                <a:latin typeface="Arial" panose="020B0604020202020204" pitchFamily="34" charset="0"/>
                <a:ea typeface="Calibri" panose="020F0502020204030204" pitchFamily="34" charset="0"/>
                <a:cs typeface="Times New Roman" panose="02020603050405020304" pitchFamily="18" charset="0"/>
              </a:rPr>
              <a:t> strategic goals, to finance these projects, to follow the projects and to communicate the results and finally to measure the outcomes of these projects.  </a:t>
            </a:r>
            <a:endParaRPr lang="fr-CH"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8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Anja Bregger: Deputy Head Knowledge Foundation at the </a:t>
            </a:r>
            <a:r>
              <a:rPr lang="en-GB" sz="1800" dirty="0">
                <a:effectLst/>
                <a:latin typeface="Arial" panose="020B0604020202020204" pitchFamily="34" charset="0"/>
                <a:ea typeface="Calibri" panose="020F0502020204030204" pitchFamily="34" charset="0"/>
                <a:cs typeface="Times New Roman" panose="02020603050405020304" pitchFamily="18" charset="0"/>
              </a:rPr>
              <a:t>Swiss Food Safety and Veterinary Office</a:t>
            </a:r>
            <a:endParaRPr lang="fr-CH"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8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Anne Collin (new member): is working by the </a:t>
            </a:r>
            <a:r>
              <a:rPr lang="en-US" sz="1800" dirty="0" err="1">
                <a:effectLst/>
                <a:latin typeface="Arial" panose="020B0604020202020204" pitchFamily="34" charset="0"/>
                <a:ea typeface="Calibri" panose="020F0502020204030204" pitchFamily="34" charset="0"/>
                <a:cs typeface="Times New Roman" panose="02020603050405020304" pitchFamily="18" charset="0"/>
              </a:rPr>
              <a:t>french</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effectLst/>
                <a:latin typeface="Arial" panose="020B0604020202020204" pitchFamily="34" charset="0"/>
                <a:ea typeface="Calibri" panose="020F0502020204030204" pitchFamily="34" charset="0"/>
                <a:cs typeface="Times New Roman" panose="02020603050405020304" pitchFamily="18" charset="0"/>
              </a:rPr>
              <a:t>Institut</a:t>
            </a:r>
            <a:r>
              <a:rPr lang="en-US" sz="1800" dirty="0">
                <a:effectLst/>
                <a:latin typeface="Arial" panose="020B0604020202020204" pitchFamily="34" charset="0"/>
                <a:ea typeface="Calibri" panose="020F0502020204030204" pitchFamily="34" charset="0"/>
                <a:cs typeface="Times New Roman" panose="02020603050405020304" pitchFamily="18" charset="0"/>
              </a:rPr>
              <a:t> national de recherche pour </a:t>
            </a:r>
            <a:r>
              <a:rPr lang="en-US" sz="1800" dirty="0" err="1">
                <a:effectLst/>
                <a:latin typeface="Arial" panose="020B0604020202020204" pitchFamily="34" charset="0"/>
                <a:ea typeface="Calibri" panose="020F0502020204030204" pitchFamily="34" charset="0"/>
                <a:cs typeface="Times New Roman" panose="02020603050405020304" pitchFamily="18" charset="0"/>
              </a:rPr>
              <a:t>l’agriculture</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effectLst/>
                <a:latin typeface="Arial" panose="020B0604020202020204" pitchFamily="34" charset="0"/>
                <a:ea typeface="Calibri" panose="020F0502020204030204" pitchFamily="34" charset="0"/>
                <a:cs typeface="Times New Roman" panose="02020603050405020304" pitchFamily="18" charset="0"/>
              </a:rPr>
              <a:t>l’alimentation</a:t>
            </a:r>
            <a:r>
              <a:rPr lang="en-US" sz="1800" dirty="0">
                <a:effectLst/>
                <a:latin typeface="Arial" panose="020B0604020202020204" pitchFamily="34" charset="0"/>
                <a:ea typeface="Calibri" panose="020F0502020204030204" pitchFamily="34" charset="0"/>
                <a:cs typeface="Times New Roman" panose="02020603050405020304" pitchFamily="18" charset="0"/>
              </a:rPr>
              <a:t> et </a:t>
            </a:r>
            <a:r>
              <a:rPr lang="en-US" sz="1800" dirty="0" err="1">
                <a:effectLst/>
                <a:latin typeface="Arial" panose="020B0604020202020204" pitchFamily="34" charset="0"/>
                <a:ea typeface="Calibri" panose="020F0502020204030204" pitchFamily="34" charset="0"/>
                <a:cs typeface="Times New Roman" panose="02020603050405020304" pitchFamily="18" charset="0"/>
              </a:rPr>
              <a:t>l’environnement</a:t>
            </a:r>
            <a:r>
              <a:rPr lang="en-US" sz="1800" dirty="0">
                <a:effectLst/>
                <a:latin typeface="Arial" panose="020B0604020202020204" pitchFamily="34" charset="0"/>
                <a:ea typeface="Calibri" panose="020F0502020204030204" pitchFamily="34" charset="0"/>
                <a:cs typeface="Times New Roman" panose="02020603050405020304" pitchFamily="18" charset="0"/>
              </a:rPr>
              <a:t> INRAE. She has expertise in avian biology and poultry science. She is involved in the coordination of EU-projects EUP AHW. She has replaced Alain Boissy in our AW subgroup.  </a:t>
            </a:r>
          </a:p>
          <a:p>
            <a:pPr algn="just">
              <a:lnSpc>
                <a:spcPct val="107000"/>
              </a:lnSpc>
              <a:spcBef>
                <a:spcPts val="600"/>
              </a:spcBef>
              <a:spcAft>
                <a:spcPts val="800"/>
              </a:spcAft>
            </a:pPr>
            <a:r>
              <a:rPr lang="en-GB" sz="1800" dirty="0">
                <a:effectLst/>
                <a:latin typeface="Arial" panose="020B0604020202020204" pitchFamily="34" charset="0"/>
                <a:ea typeface="Calibri" panose="020F0502020204030204" pitchFamily="34" charset="0"/>
              </a:rPr>
              <a:t>Lodi </a:t>
            </a:r>
            <a:r>
              <a:rPr lang="en-GB" sz="1800" dirty="0" err="1">
                <a:effectLst/>
                <a:latin typeface="Arial" panose="020B0604020202020204" pitchFamily="34" charset="0"/>
                <a:ea typeface="Calibri" panose="020F0502020204030204" pitchFamily="34" charset="0"/>
              </a:rPr>
              <a:t>Laméris</a:t>
            </a:r>
            <a:r>
              <a:rPr lang="en-GB" sz="1800" dirty="0">
                <a:effectLst/>
                <a:latin typeface="Arial" panose="020B0604020202020204" pitchFamily="34" charset="0"/>
                <a:ea typeface="Calibri" panose="020F0502020204030204" pitchFamily="34" charset="0"/>
              </a:rPr>
              <a:t> : </a:t>
            </a:r>
            <a:r>
              <a:rPr lang="en-US" sz="1800" dirty="0">
                <a:effectLst/>
                <a:latin typeface="Arial" panose="020B0604020202020204" pitchFamily="34" charset="0"/>
                <a:ea typeface="Calibri" panose="020F0502020204030204" pitchFamily="34" charset="0"/>
                <a:cs typeface="Times New Roman" panose="02020603050405020304" pitchFamily="18" charset="0"/>
              </a:rPr>
              <a:t>is working by the </a:t>
            </a:r>
            <a:r>
              <a:rPr lang="en-GB" sz="1800" dirty="0">
                <a:latin typeface="Arial" panose="020B0604020202020204" pitchFamily="34" charset="0"/>
                <a:ea typeface="Calibri" panose="020F0502020204030204" pitchFamily="34" charset="0"/>
                <a:cs typeface="Times New Roman" panose="02020603050405020304" pitchFamily="18" charset="0"/>
              </a:rPr>
              <a:t>Office for Risk Assessment and Research, Netherlands Food and Consumer Product Safety Authority NVWA, Netherland</a:t>
            </a:r>
            <a:endParaRPr lang="fr-CH" sz="1800" dirty="0">
              <a:latin typeface="Arial" panose="020B0604020202020204" pitchFamily="34" charset="0"/>
              <a:ea typeface="Calibri" panose="020F0502020204030204" pitchFamily="34" charset="0"/>
              <a:cs typeface="Times New Roman" panose="02020603050405020304" pitchFamily="18" charset="0"/>
            </a:endParaRPr>
          </a:p>
          <a:p>
            <a:endParaRPr lang="fr-CH" dirty="0"/>
          </a:p>
        </p:txBody>
      </p:sp>
    </p:spTree>
    <p:extLst>
      <p:ext uri="{BB962C8B-B14F-4D97-AF65-F5344CB8AC3E}">
        <p14:creationId xmlns:p14="http://schemas.microsoft.com/office/powerpoint/2010/main" val="1163174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CH" sz="3200" dirty="0">
                <a:latin typeface="Arial" panose="020B0604020202020204" pitchFamily="34" charset="0"/>
                <a:cs typeface="Arial" panose="020B0604020202020204" pitchFamily="34" charset="0"/>
              </a:rPr>
              <a:t>2</a:t>
            </a:r>
            <a:r>
              <a:rPr lang="de-CH" sz="3200" b="1" dirty="0">
                <a:latin typeface="Arial" panose="020B0604020202020204" pitchFamily="34" charset="0"/>
                <a:cs typeface="Arial" panose="020B0604020202020204" pitchFamily="34" charset="0"/>
              </a:rPr>
              <a:t>. </a:t>
            </a:r>
            <a:r>
              <a:rPr lang="de-CH" sz="3200" b="1" dirty="0" err="1">
                <a:latin typeface="Arial" panose="020B0604020202020204" pitchFamily="34" charset="0"/>
                <a:cs typeface="Arial" panose="020B0604020202020204" pitchFamily="34" charset="0"/>
              </a:rPr>
              <a:t>Results</a:t>
            </a:r>
            <a:r>
              <a:rPr lang="de-CH" sz="3200" b="1" dirty="0">
                <a:latin typeface="Arial" panose="020B0604020202020204" pitchFamily="34" charset="0"/>
                <a:cs typeface="Arial" panose="020B0604020202020204" pitchFamily="34" charset="0"/>
              </a:rPr>
              <a:t> </a:t>
            </a:r>
            <a:r>
              <a:rPr lang="de-CH" sz="3200" b="1" dirty="0" err="1">
                <a:latin typeface="Arial" panose="020B0604020202020204" pitchFamily="34" charset="0"/>
                <a:cs typeface="Arial" panose="020B0604020202020204" pitchFamily="34" charset="0"/>
              </a:rPr>
              <a:t>of</a:t>
            </a:r>
            <a:r>
              <a:rPr lang="de-CH" sz="3200" b="1" dirty="0">
                <a:latin typeface="Arial" panose="020B0604020202020204" pitchFamily="34" charset="0"/>
                <a:cs typeface="Arial" panose="020B0604020202020204" pitchFamily="34" charset="0"/>
              </a:rPr>
              <a:t> </a:t>
            </a:r>
            <a:r>
              <a:rPr lang="de-CH" sz="3200" b="1" dirty="0" err="1">
                <a:latin typeface="Arial" panose="020B0604020202020204" pitchFamily="34" charset="0"/>
                <a:cs typeface="Arial" panose="020B0604020202020204" pitchFamily="34" charset="0"/>
              </a:rPr>
              <a:t>the</a:t>
            </a:r>
            <a:r>
              <a:rPr lang="de-CH" sz="3200" b="1" dirty="0">
                <a:latin typeface="Arial" panose="020B0604020202020204" pitchFamily="34" charset="0"/>
                <a:cs typeface="Arial" panose="020B0604020202020204" pitchFamily="34" charset="0"/>
              </a:rPr>
              <a:t> CWG AW internal </a:t>
            </a:r>
            <a:r>
              <a:rPr lang="de-CH" sz="3200" b="1" dirty="0" err="1">
                <a:latin typeface="Arial" panose="020B0604020202020204" pitchFamily="34" charset="0"/>
                <a:cs typeface="Arial" panose="020B0604020202020204" pitchFamily="34" charset="0"/>
              </a:rPr>
              <a:t>survey</a:t>
            </a:r>
            <a:endParaRPr lang="de-CH" sz="3200" b="1" dirty="0">
              <a:latin typeface="Arial" panose="020B0604020202020204" pitchFamily="34" charset="0"/>
              <a:cs typeface="Arial" panose="020B0604020202020204" pitchFamily="34" charset="0"/>
            </a:endParaRPr>
          </a:p>
        </p:txBody>
      </p:sp>
      <p:graphicFrame>
        <p:nvGraphicFramePr>
          <p:cNvPr id="4" name="Tableau 3">
            <a:extLst>
              <a:ext uri="{FF2B5EF4-FFF2-40B4-BE49-F238E27FC236}">
                <a16:creationId xmlns:a16="http://schemas.microsoft.com/office/drawing/2014/main" id="{DD06169E-42CF-8162-EB8B-F5F3428B83AB}"/>
              </a:ext>
            </a:extLst>
          </p:cNvPr>
          <p:cNvGraphicFramePr>
            <a:graphicFrameLocks noGrp="1"/>
          </p:cNvGraphicFramePr>
          <p:nvPr>
            <p:extLst>
              <p:ext uri="{D42A27DB-BD31-4B8C-83A1-F6EECF244321}">
                <p14:modId xmlns:p14="http://schemas.microsoft.com/office/powerpoint/2010/main" val="407868425"/>
              </p:ext>
            </p:extLst>
          </p:nvPr>
        </p:nvGraphicFramePr>
        <p:xfrm>
          <a:off x="838200" y="1690688"/>
          <a:ext cx="10810875" cy="4123585"/>
        </p:xfrm>
        <a:graphic>
          <a:graphicData uri="http://schemas.openxmlformats.org/drawingml/2006/table">
            <a:tbl>
              <a:tblPr firstRow="1" firstCol="1" bandRow="1">
                <a:tableStyleId>{5C22544A-7EE6-4342-B048-85BDC9FD1C3A}</a:tableStyleId>
              </a:tblPr>
              <a:tblGrid>
                <a:gridCol w="3769663">
                  <a:extLst>
                    <a:ext uri="{9D8B030D-6E8A-4147-A177-3AD203B41FA5}">
                      <a16:colId xmlns:a16="http://schemas.microsoft.com/office/drawing/2014/main" val="922243439"/>
                    </a:ext>
                  </a:extLst>
                </a:gridCol>
                <a:gridCol w="2983721">
                  <a:extLst>
                    <a:ext uri="{9D8B030D-6E8A-4147-A177-3AD203B41FA5}">
                      <a16:colId xmlns:a16="http://schemas.microsoft.com/office/drawing/2014/main" val="3749608370"/>
                    </a:ext>
                  </a:extLst>
                </a:gridCol>
                <a:gridCol w="4057491">
                  <a:extLst>
                    <a:ext uri="{9D8B030D-6E8A-4147-A177-3AD203B41FA5}">
                      <a16:colId xmlns:a16="http://schemas.microsoft.com/office/drawing/2014/main" val="1734345596"/>
                    </a:ext>
                  </a:extLst>
                </a:gridCol>
              </a:tblGrid>
              <a:tr h="1094663">
                <a:tc>
                  <a:txBody>
                    <a:bodyPr/>
                    <a:lstStyle/>
                    <a:p>
                      <a:pPr>
                        <a:buNone/>
                      </a:pPr>
                      <a:r>
                        <a:rPr lang="fr-CH" sz="1800" dirty="0">
                          <a:solidFill>
                            <a:schemeClr val="tx1"/>
                          </a:solidFill>
                          <a:effectLst/>
                        </a:rPr>
                        <a:t>Product of the </a:t>
                      </a:r>
                      <a:r>
                        <a:rPr lang="fr-CH" sz="1800" dirty="0" err="1">
                          <a:solidFill>
                            <a:schemeClr val="tx1"/>
                          </a:solidFill>
                          <a:effectLst/>
                        </a:rPr>
                        <a:t>subgroup</a:t>
                      </a:r>
                      <a:endParaRPr lang="fr-CH" sz="1800" dirty="0">
                        <a:solidFill>
                          <a:schemeClr val="tx1"/>
                        </a:solidFill>
                        <a:effectLst/>
                        <a:latin typeface="Times New Roman" panose="02020603050405020304" pitchFamily="18" charset="0"/>
                        <a:ea typeface="Aptos" panose="020B0004020202020204" pitchFamily="34" charset="0"/>
                        <a:cs typeface="Aptos" panose="020B0004020202020204" pitchFamily="34" charset="0"/>
                      </a:endParaRPr>
                    </a:p>
                  </a:txBody>
                  <a:tcPr marL="65164" marR="65164" marT="0" marB="0"/>
                </a:tc>
                <a:tc>
                  <a:txBody>
                    <a:bodyPr/>
                    <a:lstStyle/>
                    <a:p>
                      <a:pPr>
                        <a:buNone/>
                      </a:pPr>
                      <a:r>
                        <a:rPr lang="en-US" sz="1800" dirty="0">
                          <a:solidFill>
                            <a:schemeClr val="tx1"/>
                          </a:solidFill>
                          <a:effectLst/>
                        </a:rPr>
                        <a:t>Please give to the following products a priority level (use each level only once)</a:t>
                      </a:r>
                      <a:endParaRPr lang="fr-CH" sz="1800" dirty="0">
                        <a:solidFill>
                          <a:schemeClr val="tx1"/>
                        </a:solidFill>
                        <a:effectLst/>
                      </a:endParaRPr>
                    </a:p>
                    <a:p>
                      <a:pPr>
                        <a:buNone/>
                      </a:pPr>
                      <a:r>
                        <a:rPr lang="en-US" sz="1800" dirty="0">
                          <a:solidFill>
                            <a:schemeClr val="tx1"/>
                          </a:solidFill>
                          <a:effectLst/>
                        </a:rPr>
                        <a:t>1 = highest priority, 4 = lowest priority</a:t>
                      </a:r>
                      <a:endParaRPr lang="fr-CH" sz="1800" dirty="0">
                        <a:solidFill>
                          <a:schemeClr val="tx1"/>
                        </a:solidFill>
                        <a:effectLst/>
                        <a:latin typeface="Times New Roman" panose="02020603050405020304" pitchFamily="18" charset="0"/>
                        <a:ea typeface="Aptos" panose="020B0004020202020204" pitchFamily="34" charset="0"/>
                        <a:cs typeface="Aptos" panose="020B0004020202020204" pitchFamily="34" charset="0"/>
                      </a:endParaRPr>
                    </a:p>
                  </a:txBody>
                  <a:tcPr marL="65164" marR="65164" marT="0" marB="0"/>
                </a:tc>
                <a:tc>
                  <a:txBody>
                    <a:bodyPr/>
                    <a:lstStyle/>
                    <a:p>
                      <a:pPr>
                        <a:buNone/>
                      </a:pPr>
                      <a:r>
                        <a:rPr lang="en-GB" sz="1800">
                          <a:solidFill>
                            <a:schemeClr val="tx1"/>
                          </a:solidFill>
                          <a:effectLst/>
                        </a:rPr>
                        <a:t>Could you suggest how you would like these documents to be designed to be useful for our subgroup and stimulate the discussion, with the goal of achieving the objectives of the CWG, which you can find here : </a:t>
                      </a:r>
                      <a:r>
                        <a:rPr lang="en-US" sz="1800" u="sng">
                          <a:solidFill>
                            <a:schemeClr val="tx1"/>
                          </a:solidFill>
                          <a:effectLst/>
                          <a:hlinkClick r:id="rId3">
                            <a:extLst>
                              <a:ext uri="{A12FA001-AC4F-418D-AE19-62706E023703}">
                                <ahyp:hlinkClr xmlns:ahyp="http://schemas.microsoft.com/office/drawing/2018/hyperlinkcolor" val="tx"/>
                              </a:ext>
                            </a:extLst>
                          </a:hlinkClick>
                        </a:rPr>
                        <a:t>Mission and aims</a:t>
                      </a:r>
                      <a:r>
                        <a:rPr lang="en-GB" sz="1800">
                          <a:solidFill>
                            <a:schemeClr val="tx1"/>
                          </a:solidFill>
                          <a:effectLst/>
                        </a:rPr>
                        <a:t>?</a:t>
                      </a:r>
                      <a:endParaRPr lang="fr-CH" sz="1800">
                        <a:solidFill>
                          <a:schemeClr val="tx1"/>
                        </a:solidFill>
                        <a:effectLst/>
                        <a:latin typeface="Times New Roman" panose="02020603050405020304" pitchFamily="18" charset="0"/>
                        <a:ea typeface="Aptos" panose="020B0004020202020204" pitchFamily="34" charset="0"/>
                        <a:cs typeface="Aptos" panose="020B0004020202020204" pitchFamily="34" charset="0"/>
                      </a:endParaRPr>
                    </a:p>
                  </a:txBody>
                  <a:tcPr marL="0" marR="0" marT="0" marB="0"/>
                </a:tc>
                <a:extLst>
                  <a:ext uri="{0D108BD9-81ED-4DB2-BD59-A6C34878D82A}">
                    <a16:rowId xmlns:a16="http://schemas.microsoft.com/office/drawing/2014/main" val="2250989315"/>
                  </a:ext>
                </a:extLst>
              </a:tr>
              <a:tr h="547331">
                <a:tc>
                  <a:txBody>
                    <a:bodyPr/>
                    <a:lstStyle/>
                    <a:p>
                      <a:pPr>
                        <a:buNone/>
                      </a:pPr>
                      <a:r>
                        <a:rPr lang="en-US" sz="1800" dirty="0">
                          <a:solidFill>
                            <a:schemeClr val="tx1"/>
                          </a:solidFill>
                          <a:effectLst/>
                        </a:rPr>
                        <a:t>Round table of updates: national initiatives and activities in AW research</a:t>
                      </a:r>
                      <a:endParaRPr lang="fr-CH" sz="1800" dirty="0">
                        <a:solidFill>
                          <a:schemeClr val="tx1"/>
                        </a:solidFill>
                        <a:effectLst/>
                        <a:latin typeface="Times New Roman" panose="02020603050405020304" pitchFamily="18" charset="0"/>
                        <a:ea typeface="Aptos" panose="020B0004020202020204" pitchFamily="34" charset="0"/>
                        <a:cs typeface="Aptos" panose="020B0004020202020204" pitchFamily="34" charset="0"/>
                      </a:endParaRPr>
                    </a:p>
                  </a:txBody>
                  <a:tcPr marL="65164" marR="65164" marT="0" marB="0"/>
                </a:tc>
                <a:tc>
                  <a:txBody>
                    <a:bodyPr/>
                    <a:lstStyle/>
                    <a:p>
                      <a:pPr>
                        <a:buNone/>
                      </a:pPr>
                      <a:r>
                        <a:rPr lang="en-US" sz="1800" dirty="0">
                          <a:solidFill>
                            <a:schemeClr val="tx1"/>
                          </a:solidFill>
                          <a:effectLst/>
                        </a:rPr>
                        <a:t> </a:t>
                      </a:r>
                      <a:endParaRPr lang="fr-CH" sz="1800" dirty="0">
                        <a:solidFill>
                          <a:schemeClr val="tx1"/>
                        </a:solidFill>
                        <a:effectLst/>
                        <a:latin typeface="Times New Roman" panose="02020603050405020304" pitchFamily="18" charset="0"/>
                        <a:ea typeface="Aptos" panose="020B0004020202020204" pitchFamily="34" charset="0"/>
                        <a:cs typeface="Aptos" panose="020B0004020202020204" pitchFamily="34" charset="0"/>
                      </a:endParaRPr>
                    </a:p>
                  </a:txBody>
                  <a:tcPr marL="65164" marR="65164" marT="0" marB="0"/>
                </a:tc>
                <a:tc>
                  <a:txBody>
                    <a:bodyPr/>
                    <a:lstStyle/>
                    <a:p>
                      <a:pPr>
                        <a:buNone/>
                      </a:pPr>
                      <a:r>
                        <a:rPr lang="en-US" sz="1800">
                          <a:solidFill>
                            <a:schemeClr val="tx1"/>
                          </a:solidFill>
                          <a:effectLst/>
                        </a:rPr>
                        <a:t> </a:t>
                      </a:r>
                      <a:endParaRPr lang="fr-CH" sz="1800">
                        <a:solidFill>
                          <a:schemeClr val="tx1"/>
                        </a:solidFill>
                        <a:effectLst/>
                        <a:latin typeface="Times New Roman" panose="02020603050405020304" pitchFamily="18" charset="0"/>
                        <a:ea typeface="Aptos" panose="020B0004020202020204" pitchFamily="34" charset="0"/>
                        <a:cs typeface="Aptos" panose="020B0004020202020204" pitchFamily="34" charset="0"/>
                      </a:endParaRPr>
                    </a:p>
                  </a:txBody>
                  <a:tcPr marL="0" marR="0" marT="0" marB="0"/>
                </a:tc>
                <a:extLst>
                  <a:ext uri="{0D108BD9-81ED-4DB2-BD59-A6C34878D82A}">
                    <a16:rowId xmlns:a16="http://schemas.microsoft.com/office/drawing/2014/main" val="2121557235"/>
                  </a:ext>
                </a:extLst>
              </a:tr>
              <a:tr h="511049">
                <a:tc>
                  <a:txBody>
                    <a:bodyPr/>
                    <a:lstStyle/>
                    <a:p>
                      <a:pPr>
                        <a:buNone/>
                      </a:pPr>
                      <a:r>
                        <a:rPr lang="en-US" sz="1800" dirty="0">
                          <a:solidFill>
                            <a:schemeClr val="tx1"/>
                          </a:solidFill>
                          <a:effectLst/>
                        </a:rPr>
                        <a:t>Ongoing Developments in the EU Animal Welfare Research</a:t>
                      </a:r>
                      <a:endParaRPr lang="fr-CH" sz="1800" dirty="0">
                        <a:solidFill>
                          <a:schemeClr val="tx1"/>
                        </a:solidFill>
                        <a:effectLst/>
                        <a:latin typeface="Times New Roman" panose="02020603050405020304" pitchFamily="18" charset="0"/>
                        <a:ea typeface="Aptos" panose="020B0004020202020204" pitchFamily="34" charset="0"/>
                        <a:cs typeface="Aptos" panose="020B0004020202020204" pitchFamily="34" charset="0"/>
                      </a:endParaRPr>
                    </a:p>
                  </a:txBody>
                  <a:tcPr marL="65164" marR="65164" marT="0" marB="0"/>
                </a:tc>
                <a:tc>
                  <a:txBody>
                    <a:bodyPr/>
                    <a:lstStyle/>
                    <a:p>
                      <a:pPr>
                        <a:buNone/>
                      </a:pPr>
                      <a:r>
                        <a:rPr lang="en-US" sz="1800" dirty="0">
                          <a:solidFill>
                            <a:schemeClr val="tx1"/>
                          </a:solidFill>
                          <a:effectLst/>
                        </a:rPr>
                        <a:t> </a:t>
                      </a:r>
                      <a:endParaRPr lang="fr-CH" sz="1800" dirty="0">
                        <a:solidFill>
                          <a:schemeClr val="tx1"/>
                        </a:solidFill>
                        <a:effectLst/>
                        <a:latin typeface="Times New Roman" panose="02020603050405020304" pitchFamily="18" charset="0"/>
                        <a:ea typeface="Aptos" panose="020B0004020202020204" pitchFamily="34" charset="0"/>
                        <a:cs typeface="Aptos" panose="020B0004020202020204" pitchFamily="34" charset="0"/>
                      </a:endParaRPr>
                    </a:p>
                  </a:txBody>
                  <a:tcPr marL="65164" marR="65164" marT="0" marB="0"/>
                </a:tc>
                <a:tc>
                  <a:txBody>
                    <a:bodyPr/>
                    <a:lstStyle/>
                    <a:p>
                      <a:pPr>
                        <a:buNone/>
                      </a:pPr>
                      <a:r>
                        <a:rPr lang="en-US" sz="1800">
                          <a:solidFill>
                            <a:schemeClr val="tx1"/>
                          </a:solidFill>
                          <a:effectLst/>
                        </a:rPr>
                        <a:t> </a:t>
                      </a:r>
                      <a:endParaRPr lang="fr-CH" sz="1800">
                        <a:solidFill>
                          <a:schemeClr val="tx1"/>
                        </a:solidFill>
                        <a:effectLst/>
                        <a:latin typeface="Times New Roman" panose="02020603050405020304" pitchFamily="18" charset="0"/>
                        <a:ea typeface="Aptos" panose="020B0004020202020204" pitchFamily="34" charset="0"/>
                        <a:cs typeface="Aptos" panose="020B0004020202020204" pitchFamily="34" charset="0"/>
                      </a:endParaRPr>
                    </a:p>
                  </a:txBody>
                  <a:tcPr marL="0" marR="0" marT="0" marB="0"/>
                </a:tc>
                <a:extLst>
                  <a:ext uri="{0D108BD9-81ED-4DB2-BD59-A6C34878D82A}">
                    <a16:rowId xmlns:a16="http://schemas.microsoft.com/office/drawing/2014/main" val="4014213294"/>
                  </a:ext>
                </a:extLst>
              </a:tr>
              <a:tr h="549404">
                <a:tc>
                  <a:txBody>
                    <a:bodyPr/>
                    <a:lstStyle/>
                    <a:p>
                      <a:pPr>
                        <a:buNone/>
                      </a:pPr>
                      <a:r>
                        <a:rPr lang="fr-CH" sz="1800" dirty="0" err="1">
                          <a:solidFill>
                            <a:schemeClr val="tx1"/>
                          </a:solidFill>
                          <a:effectLst/>
                        </a:rPr>
                        <a:t>European</a:t>
                      </a:r>
                      <a:r>
                        <a:rPr lang="fr-CH" sz="1800" dirty="0">
                          <a:solidFill>
                            <a:schemeClr val="tx1"/>
                          </a:solidFill>
                          <a:effectLst/>
                        </a:rPr>
                        <a:t> Commission Policy Areas</a:t>
                      </a:r>
                      <a:endParaRPr lang="fr-CH" sz="1800" dirty="0">
                        <a:solidFill>
                          <a:schemeClr val="tx1"/>
                        </a:solidFill>
                        <a:effectLst/>
                        <a:latin typeface="Times New Roman" panose="02020603050405020304" pitchFamily="18" charset="0"/>
                        <a:ea typeface="Aptos" panose="020B0004020202020204" pitchFamily="34" charset="0"/>
                        <a:cs typeface="Aptos" panose="020B0004020202020204" pitchFamily="34" charset="0"/>
                      </a:endParaRPr>
                    </a:p>
                  </a:txBody>
                  <a:tcPr marL="65164" marR="65164" marT="0" marB="0"/>
                </a:tc>
                <a:tc>
                  <a:txBody>
                    <a:bodyPr/>
                    <a:lstStyle/>
                    <a:p>
                      <a:pPr>
                        <a:buNone/>
                      </a:pPr>
                      <a:r>
                        <a:rPr lang="en-US" sz="1800">
                          <a:solidFill>
                            <a:schemeClr val="tx1"/>
                          </a:solidFill>
                          <a:effectLst/>
                        </a:rPr>
                        <a:t> </a:t>
                      </a:r>
                      <a:endParaRPr lang="fr-CH" sz="1800">
                        <a:solidFill>
                          <a:schemeClr val="tx1"/>
                        </a:solidFill>
                        <a:effectLst/>
                        <a:latin typeface="Times New Roman" panose="02020603050405020304" pitchFamily="18" charset="0"/>
                        <a:ea typeface="Aptos" panose="020B0004020202020204" pitchFamily="34" charset="0"/>
                        <a:cs typeface="Aptos" panose="020B0004020202020204" pitchFamily="34" charset="0"/>
                      </a:endParaRPr>
                    </a:p>
                  </a:txBody>
                  <a:tcPr marL="65164" marR="65164" marT="0" marB="0"/>
                </a:tc>
                <a:tc>
                  <a:txBody>
                    <a:bodyPr/>
                    <a:lstStyle/>
                    <a:p>
                      <a:pPr>
                        <a:buNone/>
                      </a:pPr>
                      <a:r>
                        <a:rPr lang="en-US" sz="1800" dirty="0">
                          <a:solidFill>
                            <a:schemeClr val="tx1"/>
                          </a:solidFill>
                          <a:effectLst/>
                        </a:rPr>
                        <a:t> </a:t>
                      </a:r>
                      <a:endParaRPr lang="fr-CH" sz="1800" dirty="0">
                        <a:solidFill>
                          <a:schemeClr val="tx1"/>
                        </a:solidFill>
                        <a:effectLst/>
                        <a:latin typeface="Times New Roman" panose="02020603050405020304" pitchFamily="18" charset="0"/>
                        <a:ea typeface="Aptos" panose="020B0004020202020204" pitchFamily="34" charset="0"/>
                        <a:cs typeface="Aptos" panose="020B0004020202020204" pitchFamily="34" charset="0"/>
                      </a:endParaRPr>
                    </a:p>
                  </a:txBody>
                  <a:tcPr marL="0" marR="0" marT="0" marB="0"/>
                </a:tc>
                <a:extLst>
                  <a:ext uri="{0D108BD9-81ED-4DB2-BD59-A6C34878D82A}">
                    <a16:rowId xmlns:a16="http://schemas.microsoft.com/office/drawing/2014/main" val="890126466"/>
                  </a:ext>
                </a:extLst>
              </a:tr>
              <a:tr h="556661">
                <a:tc>
                  <a:txBody>
                    <a:bodyPr/>
                    <a:lstStyle/>
                    <a:p>
                      <a:pPr>
                        <a:buNone/>
                      </a:pPr>
                      <a:r>
                        <a:rPr lang="fr-CH" sz="1800" dirty="0" err="1">
                          <a:solidFill>
                            <a:schemeClr val="tx1"/>
                          </a:solidFill>
                          <a:effectLst/>
                        </a:rPr>
                        <a:t>Invited</a:t>
                      </a:r>
                      <a:r>
                        <a:rPr lang="fr-CH" sz="1800" dirty="0">
                          <a:solidFill>
                            <a:schemeClr val="tx1"/>
                          </a:solidFill>
                          <a:effectLst/>
                        </a:rPr>
                        <a:t> </a:t>
                      </a:r>
                      <a:r>
                        <a:rPr lang="fr-CH" sz="1800" dirty="0" err="1">
                          <a:solidFill>
                            <a:schemeClr val="tx1"/>
                          </a:solidFill>
                          <a:effectLst/>
                        </a:rPr>
                        <a:t>External</a:t>
                      </a:r>
                      <a:r>
                        <a:rPr lang="fr-CH" sz="1800" dirty="0">
                          <a:solidFill>
                            <a:schemeClr val="tx1"/>
                          </a:solidFill>
                          <a:effectLst/>
                        </a:rPr>
                        <a:t> speakers</a:t>
                      </a:r>
                      <a:endParaRPr lang="fr-CH" sz="1800" dirty="0">
                        <a:solidFill>
                          <a:schemeClr val="tx1"/>
                        </a:solidFill>
                        <a:effectLst/>
                        <a:latin typeface="Times New Roman" panose="02020603050405020304" pitchFamily="18" charset="0"/>
                        <a:ea typeface="Aptos" panose="020B0004020202020204" pitchFamily="34" charset="0"/>
                        <a:cs typeface="Aptos" panose="020B0004020202020204" pitchFamily="34" charset="0"/>
                      </a:endParaRPr>
                    </a:p>
                  </a:txBody>
                  <a:tcPr marL="65164" marR="65164" marT="0" marB="0"/>
                </a:tc>
                <a:tc>
                  <a:txBody>
                    <a:bodyPr/>
                    <a:lstStyle/>
                    <a:p>
                      <a:pPr>
                        <a:buNone/>
                      </a:pPr>
                      <a:r>
                        <a:rPr lang="en-US" sz="1800" dirty="0">
                          <a:solidFill>
                            <a:schemeClr val="tx1"/>
                          </a:solidFill>
                          <a:effectLst/>
                        </a:rPr>
                        <a:t> </a:t>
                      </a:r>
                      <a:endParaRPr lang="fr-CH" sz="1800" dirty="0">
                        <a:solidFill>
                          <a:schemeClr val="tx1"/>
                        </a:solidFill>
                        <a:effectLst/>
                        <a:latin typeface="Times New Roman" panose="02020603050405020304" pitchFamily="18" charset="0"/>
                        <a:ea typeface="Aptos" panose="020B0004020202020204" pitchFamily="34" charset="0"/>
                        <a:cs typeface="Aptos" panose="020B0004020202020204" pitchFamily="34" charset="0"/>
                      </a:endParaRPr>
                    </a:p>
                  </a:txBody>
                  <a:tcPr marL="65164" marR="65164" marT="0" marB="0"/>
                </a:tc>
                <a:tc>
                  <a:txBody>
                    <a:bodyPr/>
                    <a:lstStyle/>
                    <a:p>
                      <a:pPr>
                        <a:buNone/>
                      </a:pPr>
                      <a:r>
                        <a:rPr lang="en-US" sz="1800" dirty="0">
                          <a:solidFill>
                            <a:schemeClr val="tx1"/>
                          </a:solidFill>
                          <a:effectLst/>
                        </a:rPr>
                        <a:t> </a:t>
                      </a:r>
                      <a:endParaRPr lang="fr-CH" sz="1800" dirty="0">
                        <a:solidFill>
                          <a:schemeClr val="tx1"/>
                        </a:solidFill>
                        <a:effectLst/>
                        <a:latin typeface="Times New Roman" panose="02020603050405020304" pitchFamily="18" charset="0"/>
                        <a:ea typeface="Aptos" panose="020B0004020202020204" pitchFamily="34" charset="0"/>
                        <a:cs typeface="Aptos" panose="020B0004020202020204" pitchFamily="34" charset="0"/>
                      </a:endParaRPr>
                    </a:p>
                  </a:txBody>
                  <a:tcPr marL="0" marR="0" marT="0" marB="0"/>
                </a:tc>
                <a:extLst>
                  <a:ext uri="{0D108BD9-81ED-4DB2-BD59-A6C34878D82A}">
                    <a16:rowId xmlns:a16="http://schemas.microsoft.com/office/drawing/2014/main" val="2409949636"/>
                  </a:ext>
                </a:extLst>
              </a:tr>
            </a:tbl>
          </a:graphicData>
        </a:graphic>
      </p:graphicFrame>
    </p:spTree>
    <p:extLst>
      <p:ext uri="{BB962C8B-B14F-4D97-AF65-F5344CB8AC3E}">
        <p14:creationId xmlns:p14="http://schemas.microsoft.com/office/powerpoint/2010/main" val="3269874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2F4EBF-A36B-990D-C61A-4122CC0E0421}"/>
              </a:ext>
            </a:extLst>
          </p:cNvPr>
          <p:cNvSpPr>
            <a:spLocks noGrp="1"/>
          </p:cNvSpPr>
          <p:nvPr>
            <p:ph type="title"/>
          </p:nvPr>
        </p:nvSpPr>
        <p:spPr>
          <a:xfrm>
            <a:off x="228600" y="256267"/>
            <a:ext cx="10515600" cy="697057"/>
          </a:xfrm>
        </p:spPr>
        <p:txBody>
          <a:bodyPr>
            <a:normAutofit/>
          </a:bodyPr>
          <a:lstStyle/>
          <a:p>
            <a:r>
              <a:rPr lang="fr-CH" sz="4000" b="1" dirty="0"/>
              <a:t>2. </a:t>
            </a:r>
            <a:r>
              <a:rPr lang="fr-CH" sz="4000" b="1" dirty="0" err="1"/>
              <a:t>Results</a:t>
            </a:r>
            <a:r>
              <a:rPr lang="fr-CH" sz="4000" b="1" dirty="0"/>
              <a:t> of the </a:t>
            </a:r>
            <a:r>
              <a:rPr lang="fr-CH" sz="4000" b="1" dirty="0" err="1"/>
              <a:t>survey</a:t>
            </a:r>
            <a:r>
              <a:rPr lang="fr-CH" sz="4000" b="1" dirty="0"/>
              <a:t> (N = 15)</a:t>
            </a:r>
          </a:p>
        </p:txBody>
      </p:sp>
      <p:graphicFrame>
        <p:nvGraphicFramePr>
          <p:cNvPr id="3" name="Chart 1">
            <a:extLst>
              <a:ext uri="{FF2B5EF4-FFF2-40B4-BE49-F238E27FC236}">
                <a16:creationId xmlns:a16="http://schemas.microsoft.com/office/drawing/2014/main" id="{00000000-0008-0000-0200-000002000000}"/>
              </a:ext>
            </a:extLst>
          </p:cNvPr>
          <p:cNvGraphicFramePr>
            <a:graphicFrameLocks/>
          </p:cNvGraphicFramePr>
          <p:nvPr>
            <p:extLst>
              <p:ext uri="{D42A27DB-BD31-4B8C-83A1-F6EECF244321}">
                <p14:modId xmlns:p14="http://schemas.microsoft.com/office/powerpoint/2010/main" val="4166522231"/>
              </p:ext>
            </p:extLst>
          </p:nvPr>
        </p:nvGraphicFramePr>
        <p:xfrm>
          <a:off x="3464955" y="401926"/>
          <a:ext cx="8331200" cy="60541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90998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3426D8-6252-C895-A156-303A0F0A681D}"/>
              </a:ext>
            </a:extLst>
          </p:cNvPr>
          <p:cNvSpPr>
            <a:spLocks noGrp="1"/>
          </p:cNvSpPr>
          <p:nvPr>
            <p:ph type="title"/>
          </p:nvPr>
        </p:nvSpPr>
        <p:spPr>
          <a:xfrm>
            <a:off x="315686" y="43224"/>
            <a:ext cx="10515600" cy="686119"/>
          </a:xfrm>
        </p:spPr>
        <p:txBody>
          <a:bodyPr>
            <a:normAutofit/>
          </a:bodyPr>
          <a:lstStyle/>
          <a:p>
            <a:r>
              <a:rPr lang="fr-CH" sz="4000" b="1" dirty="0" err="1"/>
              <a:t>What</a:t>
            </a:r>
            <a:r>
              <a:rPr lang="fr-CH" sz="4000" b="1" dirty="0"/>
              <a:t> can </a:t>
            </a:r>
            <a:r>
              <a:rPr lang="fr-CH" sz="4000" b="1" dirty="0" err="1"/>
              <a:t>we</a:t>
            </a:r>
            <a:r>
              <a:rPr lang="fr-CH" sz="4000" b="1" dirty="0"/>
              <a:t> do </a:t>
            </a:r>
            <a:r>
              <a:rPr lang="fr-CH" sz="4000" b="1" dirty="0" err="1"/>
              <a:t>better</a:t>
            </a:r>
            <a:r>
              <a:rPr lang="fr-CH" sz="4000" b="1" dirty="0"/>
              <a:t>? 1/3</a:t>
            </a:r>
          </a:p>
        </p:txBody>
      </p:sp>
      <p:graphicFrame>
        <p:nvGraphicFramePr>
          <p:cNvPr id="3" name="Tableau 2">
            <a:extLst>
              <a:ext uri="{FF2B5EF4-FFF2-40B4-BE49-F238E27FC236}">
                <a16:creationId xmlns:a16="http://schemas.microsoft.com/office/drawing/2014/main" id="{A796ED5F-ECA0-48DD-F241-4BCE49FD87EA}"/>
              </a:ext>
            </a:extLst>
          </p:cNvPr>
          <p:cNvGraphicFramePr>
            <a:graphicFrameLocks noGrp="1"/>
          </p:cNvGraphicFramePr>
          <p:nvPr>
            <p:extLst>
              <p:ext uri="{D42A27DB-BD31-4B8C-83A1-F6EECF244321}">
                <p14:modId xmlns:p14="http://schemas.microsoft.com/office/powerpoint/2010/main" val="1294776901"/>
              </p:ext>
            </p:extLst>
          </p:nvPr>
        </p:nvGraphicFramePr>
        <p:xfrm>
          <a:off x="315686" y="729343"/>
          <a:ext cx="11625943" cy="5856832"/>
        </p:xfrm>
        <a:graphic>
          <a:graphicData uri="http://schemas.openxmlformats.org/drawingml/2006/table">
            <a:tbl>
              <a:tblPr>
                <a:tableStyleId>{5C22544A-7EE6-4342-B048-85BDC9FD1C3A}</a:tableStyleId>
              </a:tblPr>
              <a:tblGrid>
                <a:gridCol w="11625943">
                  <a:extLst>
                    <a:ext uri="{9D8B030D-6E8A-4147-A177-3AD203B41FA5}">
                      <a16:colId xmlns:a16="http://schemas.microsoft.com/office/drawing/2014/main" val="169944849"/>
                    </a:ext>
                  </a:extLst>
                </a:gridCol>
              </a:tblGrid>
              <a:tr h="1752599">
                <a:tc>
                  <a:txBody>
                    <a:bodyPr/>
                    <a:lstStyle/>
                    <a:p>
                      <a:pPr algn="l" fontAlgn="b"/>
                      <a:r>
                        <a:rPr lang="en-US" sz="2400" u="none" strike="noStrike" dirty="0">
                          <a:effectLst/>
                        </a:rPr>
                        <a:t>The documents should be </a:t>
                      </a:r>
                      <a:r>
                        <a:rPr lang="en-US" sz="2400" b="1" u="none" strike="noStrike" dirty="0">
                          <a:effectLst/>
                        </a:rPr>
                        <a:t>short</a:t>
                      </a:r>
                      <a:r>
                        <a:rPr lang="en-US" sz="2400" u="none" strike="noStrike" dirty="0">
                          <a:effectLst/>
                        </a:rPr>
                        <a:t> and with key points in each section, for example:</a:t>
                      </a:r>
                      <a:br>
                        <a:rPr lang="en-US" sz="2400" u="none" strike="noStrike" dirty="0">
                          <a:effectLst/>
                        </a:rPr>
                      </a:br>
                      <a:r>
                        <a:rPr lang="en-US" sz="2400" u="none" strike="noStrike" dirty="0">
                          <a:effectLst/>
                        </a:rPr>
                        <a:t>Introduction: What is the subject of discussion? what is the main </a:t>
                      </a:r>
                      <a:r>
                        <a:rPr lang="en-US" sz="2400" b="1" u="none" strike="noStrike" dirty="0">
                          <a:effectLst/>
                        </a:rPr>
                        <a:t>objective</a:t>
                      </a:r>
                      <a:r>
                        <a:rPr lang="en-US" sz="2400" u="none" strike="noStrike" dirty="0">
                          <a:effectLst/>
                        </a:rPr>
                        <a:t> of the discussion.</a:t>
                      </a:r>
                      <a:br>
                        <a:rPr lang="en-US" sz="2400" u="none" strike="noStrike" dirty="0">
                          <a:effectLst/>
                        </a:rPr>
                      </a:br>
                      <a:r>
                        <a:rPr lang="en-US" sz="2400" u="none" strike="noStrike" dirty="0">
                          <a:effectLst/>
                        </a:rPr>
                        <a:t>Then provide key points of background relevant to objectives of the discussion</a:t>
                      </a:r>
                      <a:br>
                        <a:rPr lang="en-US" sz="2400" u="none" strike="noStrike" dirty="0">
                          <a:effectLst/>
                        </a:rPr>
                      </a:br>
                      <a:r>
                        <a:rPr lang="en-US" sz="2400" u="none" strike="noStrike" dirty="0">
                          <a:effectLst/>
                        </a:rPr>
                        <a:t>These should be some  including </a:t>
                      </a:r>
                      <a:r>
                        <a:rPr lang="en-US" sz="2400" b="1" u="none" strike="noStrike" dirty="0">
                          <a:effectLst/>
                        </a:rPr>
                        <a:t>open-ended questions </a:t>
                      </a:r>
                      <a:r>
                        <a:rPr lang="en-US" sz="2400" u="none" strike="noStrike" dirty="0">
                          <a:effectLst/>
                        </a:rPr>
                        <a:t>- (3-5 maximum)</a:t>
                      </a:r>
                      <a:br>
                        <a:rPr lang="en-US" sz="2400" u="none" strike="noStrike" dirty="0">
                          <a:effectLst/>
                        </a:rPr>
                      </a:br>
                      <a:r>
                        <a:rPr lang="en-US" sz="2400" u="none" strike="noStrike" dirty="0">
                          <a:effectLst/>
                        </a:rPr>
                        <a:t>use </a:t>
                      </a:r>
                      <a:r>
                        <a:rPr lang="en-US" sz="2400" b="1" u="none" strike="noStrike" dirty="0">
                          <a:effectLst/>
                        </a:rPr>
                        <a:t>digital tools </a:t>
                      </a:r>
                      <a:r>
                        <a:rPr lang="en-US" sz="2400" u="none" strike="noStrike" dirty="0">
                          <a:effectLst/>
                        </a:rPr>
                        <a:t>to engage all subgroup members in a topic.</a:t>
                      </a:r>
                    </a:p>
                    <a:p>
                      <a:pPr algn="l" fontAlgn="b"/>
                      <a:endParaRPr lang="en-US" sz="2400" b="0" i="0" u="none" strike="noStrike" dirty="0">
                        <a:solidFill>
                          <a:srgbClr val="000000"/>
                        </a:solidFill>
                        <a:effectLst/>
                        <a:latin typeface="Calibri" panose="020F0502020204030204" pitchFamily="34" charset="0"/>
                      </a:endParaRPr>
                    </a:p>
                  </a:txBody>
                  <a:tcPr marL="1168" marR="1168" marT="1168" marB="0" anchor="b"/>
                </a:tc>
                <a:extLst>
                  <a:ext uri="{0D108BD9-81ED-4DB2-BD59-A6C34878D82A}">
                    <a16:rowId xmlns:a16="http://schemas.microsoft.com/office/drawing/2014/main" val="403345242"/>
                  </a:ext>
                </a:extLst>
              </a:tr>
              <a:tr h="384340">
                <a:tc>
                  <a:txBody>
                    <a:bodyPr/>
                    <a:lstStyle/>
                    <a:p>
                      <a:pPr algn="l" fontAlgn="b"/>
                      <a:r>
                        <a:rPr lang="en-US" sz="2400" u="none" strike="noStrike" dirty="0">
                          <a:effectLst/>
                        </a:rPr>
                        <a:t>It's hard for me to point out something, generally documents should be designed to be short, </a:t>
                      </a:r>
                      <a:r>
                        <a:rPr lang="en-US" sz="2400" b="1" u="none" strike="noStrike" dirty="0">
                          <a:effectLst/>
                        </a:rPr>
                        <a:t>focused on priorities</a:t>
                      </a:r>
                      <a:r>
                        <a:rPr lang="en-US" sz="2400" u="none" strike="noStrike" dirty="0">
                          <a:effectLst/>
                        </a:rPr>
                        <a:t>. </a:t>
                      </a:r>
                    </a:p>
                    <a:p>
                      <a:pPr algn="l" fontAlgn="b"/>
                      <a:endParaRPr lang="en-US" sz="2400" b="0" i="0" u="none" strike="noStrike" dirty="0">
                        <a:solidFill>
                          <a:srgbClr val="000000"/>
                        </a:solidFill>
                        <a:effectLst/>
                        <a:latin typeface="Calibri" panose="020F0502020204030204" pitchFamily="34" charset="0"/>
                      </a:endParaRPr>
                    </a:p>
                  </a:txBody>
                  <a:tcPr marL="1168" marR="1168" marT="1168" marB="0" anchor="b"/>
                </a:tc>
                <a:extLst>
                  <a:ext uri="{0D108BD9-81ED-4DB2-BD59-A6C34878D82A}">
                    <a16:rowId xmlns:a16="http://schemas.microsoft.com/office/drawing/2014/main" val="2379682561"/>
                  </a:ext>
                </a:extLst>
              </a:tr>
              <a:tr h="1149762">
                <a:tc>
                  <a:txBody>
                    <a:bodyPr/>
                    <a:lstStyle/>
                    <a:p>
                      <a:pPr algn="l" fontAlgn="b"/>
                      <a:r>
                        <a:rPr lang="en-US" sz="2400" u="none" strike="noStrike" dirty="0">
                          <a:effectLst/>
                        </a:rPr>
                        <a:t>Include a visual timeline or </a:t>
                      </a:r>
                      <a:r>
                        <a:rPr lang="en-US" sz="2400" b="1" u="none" strike="noStrike" dirty="0">
                          <a:effectLst/>
                        </a:rPr>
                        <a:t>roadmap</a:t>
                      </a:r>
                      <a:r>
                        <a:rPr lang="en-US" sz="2400" u="none" strike="noStrike" dirty="0">
                          <a:effectLst/>
                        </a:rPr>
                        <a:t>: Show planned meetings, reporting moments, and deadlines for subgroup deliverables; Maintain a rolling document of emerging issues or trends ; </a:t>
                      </a:r>
                      <a:r>
                        <a:rPr lang="en-US" sz="2400" b="1" u="none" strike="noStrike" dirty="0">
                          <a:effectLst/>
                        </a:rPr>
                        <a:t>identify 1–2 topics per year </a:t>
                      </a:r>
                      <a:r>
                        <a:rPr lang="en-US" sz="2400" u="none" strike="noStrike" dirty="0">
                          <a:effectLst/>
                        </a:rPr>
                        <a:t>where a position paper could influence further research and/or policy</a:t>
                      </a:r>
                      <a:endParaRPr lang="en-US" sz="2400" b="0" i="0" u="none" strike="noStrike" dirty="0">
                        <a:solidFill>
                          <a:srgbClr val="000000"/>
                        </a:solidFill>
                        <a:effectLst/>
                        <a:latin typeface="Calibri" panose="020F0502020204030204" pitchFamily="34" charset="0"/>
                      </a:endParaRPr>
                    </a:p>
                  </a:txBody>
                  <a:tcPr marL="1168" marR="1168" marT="1168" marB="0" anchor="b"/>
                </a:tc>
                <a:extLst>
                  <a:ext uri="{0D108BD9-81ED-4DB2-BD59-A6C34878D82A}">
                    <a16:rowId xmlns:a16="http://schemas.microsoft.com/office/drawing/2014/main" val="3925010666"/>
                  </a:ext>
                </a:extLst>
              </a:tr>
              <a:tr h="767051">
                <a:tc>
                  <a:txBody>
                    <a:bodyPr/>
                    <a:lstStyle/>
                    <a:p>
                      <a:pPr algn="l" fontAlgn="b"/>
                      <a:r>
                        <a:rPr lang="en-US" sz="2400" u="none" strike="noStrike" dirty="0">
                          <a:effectLst/>
                        </a:rPr>
                        <a:t>It would be helpful to provide specific guidelines and guided questions. By guiding the answers, they can be </a:t>
                      </a:r>
                      <a:r>
                        <a:rPr lang="en-US" sz="2400" u="none" strike="noStrike" dirty="0" err="1">
                          <a:effectLst/>
                        </a:rPr>
                        <a:t>synthesised</a:t>
                      </a:r>
                      <a:r>
                        <a:rPr lang="en-US" sz="2400" u="none" strike="noStrike" dirty="0">
                          <a:effectLst/>
                        </a:rPr>
                        <a:t> and combined in a way that clearly </a:t>
                      </a:r>
                      <a:r>
                        <a:rPr lang="en-US" sz="2400" b="1" u="none" strike="noStrike" dirty="0">
                          <a:effectLst/>
                        </a:rPr>
                        <a:t>identifies common interests </a:t>
                      </a:r>
                      <a:r>
                        <a:rPr lang="en-US" sz="2400" u="none" strike="noStrike" dirty="0">
                          <a:effectLst/>
                        </a:rPr>
                        <a:t>per country.</a:t>
                      </a:r>
                      <a:endParaRPr lang="en-US" sz="2400" b="0" i="0" u="none" strike="noStrike" dirty="0">
                        <a:solidFill>
                          <a:srgbClr val="000000"/>
                        </a:solidFill>
                        <a:effectLst/>
                        <a:latin typeface="Calibri" panose="020F0502020204030204" pitchFamily="34" charset="0"/>
                      </a:endParaRPr>
                    </a:p>
                  </a:txBody>
                  <a:tcPr marL="1168" marR="1168" marT="1168" marB="0" anchor="b"/>
                </a:tc>
                <a:extLst>
                  <a:ext uri="{0D108BD9-81ED-4DB2-BD59-A6C34878D82A}">
                    <a16:rowId xmlns:a16="http://schemas.microsoft.com/office/drawing/2014/main" val="964564189"/>
                  </a:ext>
                </a:extLst>
              </a:tr>
            </a:tbl>
          </a:graphicData>
        </a:graphic>
      </p:graphicFrame>
    </p:spTree>
    <p:extLst>
      <p:ext uri="{BB962C8B-B14F-4D97-AF65-F5344CB8AC3E}">
        <p14:creationId xmlns:p14="http://schemas.microsoft.com/office/powerpoint/2010/main" val="3461957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5AABC-D652-A425-CC04-7BD71A8D1A5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515BEA9-8C71-D1A2-E04F-34678E557410}"/>
              </a:ext>
            </a:extLst>
          </p:cNvPr>
          <p:cNvSpPr>
            <a:spLocks noGrp="1"/>
          </p:cNvSpPr>
          <p:nvPr>
            <p:ph type="title"/>
          </p:nvPr>
        </p:nvSpPr>
        <p:spPr>
          <a:xfrm>
            <a:off x="925286" y="212726"/>
            <a:ext cx="10515600" cy="560160"/>
          </a:xfrm>
        </p:spPr>
        <p:txBody>
          <a:bodyPr>
            <a:noAutofit/>
          </a:bodyPr>
          <a:lstStyle/>
          <a:p>
            <a:r>
              <a:rPr lang="fr-CH" sz="3600" b="1" dirty="0" err="1"/>
              <a:t>What</a:t>
            </a:r>
            <a:r>
              <a:rPr lang="fr-CH" sz="3600" b="1" dirty="0"/>
              <a:t> can </a:t>
            </a:r>
            <a:r>
              <a:rPr lang="fr-CH" sz="3600" b="1" dirty="0" err="1"/>
              <a:t>we</a:t>
            </a:r>
            <a:r>
              <a:rPr lang="fr-CH" sz="3600" b="1" dirty="0"/>
              <a:t> do </a:t>
            </a:r>
            <a:r>
              <a:rPr lang="fr-CH" sz="3600" b="1" dirty="0" err="1"/>
              <a:t>better</a:t>
            </a:r>
            <a:r>
              <a:rPr lang="fr-CH" sz="3600" b="1" dirty="0"/>
              <a:t>? 2/3</a:t>
            </a:r>
          </a:p>
        </p:txBody>
      </p:sp>
      <p:graphicFrame>
        <p:nvGraphicFramePr>
          <p:cNvPr id="3" name="Tableau 2">
            <a:extLst>
              <a:ext uri="{FF2B5EF4-FFF2-40B4-BE49-F238E27FC236}">
                <a16:creationId xmlns:a16="http://schemas.microsoft.com/office/drawing/2014/main" id="{0BF7FD34-509B-B6B6-B5C1-FC94DC521D81}"/>
              </a:ext>
            </a:extLst>
          </p:cNvPr>
          <p:cNvGraphicFramePr>
            <a:graphicFrameLocks noGrp="1"/>
          </p:cNvGraphicFramePr>
          <p:nvPr>
            <p:extLst>
              <p:ext uri="{D42A27DB-BD31-4B8C-83A1-F6EECF244321}">
                <p14:modId xmlns:p14="http://schemas.microsoft.com/office/powerpoint/2010/main" val="3976934456"/>
              </p:ext>
            </p:extLst>
          </p:nvPr>
        </p:nvGraphicFramePr>
        <p:xfrm>
          <a:off x="810986" y="925296"/>
          <a:ext cx="10744200" cy="5639968"/>
        </p:xfrm>
        <a:graphic>
          <a:graphicData uri="http://schemas.openxmlformats.org/drawingml/2006/table">
            <a:tbl>
              <a:tblPr>
                <a:tableStyleId>{5C22544A-7EE6-4342-B048-85BDC9FD1C3A}</a:tableStyleId>
              </a:tblPr>
              <a:tblGrid>
                <a:gridCol w="10744200">
                  <a:extLst>
                    <a:ext uri="{9D8B030D-6E8A-4147-A177-3AD203B41FA5}">
                      <a16:colId xmlns:a16="http://schemas.microsoft.com/office/drawing/2014/main" val="169944849"/>
                    </a:ext>
                  </a:extLst>
                </a:gridCol>
              </a:tblGrid>
              <a:tr h="1943922">
                <a:tc>
                  <a:txBody>
                    <a:bodyPr/>
                    <a:lstStyle/>
                    <a:p>
                      <a:pPr algn="l" fontAlgn="b"/>
                      <a:r>
                        <a:rPr lang="en-US" sz="2000" u="none" strike="noStrike" kern="1200" dirty="0">
                          <a:solidFill>
                            <a:schemeClr val="dk1"/>
                          </a:solidFill>
                          <a:effectLst/>
                          <a:latin typeface="+mn-lt"/>
                          <a:ea typeface="+mn-ea"/>
                          <a:cs typeface="+mn-cs"/>
                        </a:rPr>
                        <a:t>To design documents that will be useful for our subgroup and stimulate discussion I suggest the following structure:</a:t>
                      </a:r>
                      <a:br>
                        <a:rPr lang="en-US" sz="2000" u="none" strike="noStrike" kern="1200" dirty="0">
                          <a:solidFill>
                            <a:schemeClr val="dk1"/>
                          </a:solidFill>
                          <a:effectLst/>
                          <a:latin typeface="+mn-lt"/>
                          <a:ea typeface="+mn-ea"/>
                          <a:cs typeface="+mn-cs"/>
                        </a:rPr>
                      </a:br>
                      <a:r>
                        <a:rPr lang="en-US" sz="2000" u="none" strike="noStrike" kern="1200" dirty="0">
                          <a:solidFill>
                            <a:schemeClr val="dk1"/>
                          </a:solidFill>
                          <a:effectLst/>
                          <a:latin typeface="+mn-lt"/>
                          <a:ea typeface="+mn-ea"/>
                          <a:cs typeface="+mn-cs"/>
                        </a:rPr>
                        <a:t>1. Clear </a:t>
                      </a:r>
                      <a:r>
                        <a:rPr lang="en-US" sz="2000" b="1" u="none" strike="noStrike" kern="1200" dirty="0">
                          <a:solidFill>
                            <a:schemeClr val="dk1"/>
                          </a:solidFill>
                          <a:effectLst/>
                          <a:latin typeface="+mn-lt"/>
                          <a:ea typeface="+mn-ea"/>
                          <a:cs typeface="+mn-cs"/>
                        </a:rPr>
                        <a:t>Objective</a:t>
                      </a:r>
                      <a:r>
                        <a:rPr lang="en-US" sz="2000" u="none" strike="noStrike" kern="1200" dirty="0">
                          <a:solidFill>
                            <a:schemeClr val="dk1"/>
                          </a:solidFill>
                          <a:effectLst/>
                          <a:latin typeface="+mn-lt"/>
                          <a:ea typeface="+mn-ea"/>
                          <a:cs typeface="+mn-cs"/>
                        </a:rPr>
                        <a:t> &amp; Relevance</a:t>
                      </a:r>
                      <a:br>
                        <a:rPr lang="en-US" sz="2000" b="0" u="none" strike="noStrike" dirty="0">
                          <a:ln>
                            <a:solidFill>
                              <a:srgbClr val="FF0000"/>
                            </a:solidFill>
                          </a:ln>
                          <a:solidFill>
                            <a:schemeClr val="tx1"/>
                          </a:solidFill>
                          <a:effectLst/>
                        </a:rPr>
                      </a:br>
                      <a:r>
                        <a:rPr lang="en-US" sz="2000" b="0" u="none" strike="noStrike" dirty="0">
                          <a:ln>
                            <a:solidFill>
                              <a:srgbClr val="FF0000"/>
                            </a:solidFill>
                          </a:ln>
                          <a:solidFill>
                            <a:schemeClr val="tx1"/>
                          </a:solidFill>
                          <a:effectLst/>
                        </a:rPr>
                        <a:t>    </a:t>
                      </a:r>
                      <a:r>
                        <a:rPr lang="en-US" sz="1800" u="none" strike="noStrike" kern="1200" dirty="0">
                          <a:solidFill>
                            <a:schemeClr val="dk1"/>
                          </a:solidFill>
                          <a:effectLst/>
                          <a:latin typeface="+mn-lt"/>
                          <a:ea typeface="+mn-ea"/>
                          <a:cs typeface="+mn-cs"/>
                        </a:rPr>
                        <a:t>A brief explaining </a:t>
                      </a:r>
                      <a:r>
                        <a:rPr lang="en-US" sz="1800" b="1" u="none" strike="noStrike" kern="1200" dirty="0">
                          <a:solidFill>
                            <a:schemeClr val="dk1"/>
                          </a:solidFill>
                          <a:effectLst/>
                          <a:latin typeface="+mn-lt"/>
                          <a:ea typeface="+mn-ea"/>
                          <a:cs typeface="+mn-cs"/>
                        </a:rPr>
                        <a:t>why the document is relevant </a:t>
                      </a:r>
                      <a:r>
                        <a:rPr lang="en-US" sz="1800" u="none" strike="noStrike" kern="1200" dirty="0">
                          <a:solidFill>
                            <a:schemeClr val="dk1"/>
                          </a:solidFill>
                          <a:effectLst/>
                          <a:latin typeface="+mn-lt"/>
                          <a:ea typeface="+mn-ea"/>
                          <a:cs typeface="+mn-cs"/>
                        </a:rPr>
                        <a:t>to the CWG AHW</a:t>
                      </a:r>
                      <a:br>
                        <a:rPr lang="en-US" sz="1800" u="none" strike="noStrike" kern="1200" dirty="0">
                          <a:solidFill>
                            <a:schemeClr val="dk1"/>
                          </a:solidFill>
                          <a:effectLst/>
                          <a:latin typeface="+mn-lt"/>
                          <a:ea typeface="+mn-ea"/>
                          <a:cs typeface="+mn-cs"/>
                        </a:rPr>
                      </a:br>
                      <a:r>
                        <a:rPr lang="en-US" sz="1800" u="none" strike="noStrike" kern="1200" dirty="0">
                          <a:solidFill>
                            <a:schemeClr val="dk1"/>
                          </a:solidFill>
                          <a:effectLst/>
                          <a:latin typeface="+mn-lt"/>
                          <a:ea typeface="+mn-ea"/>
                          <a:cs typeface="+mn-cs"/>
                        </a:rPr>
                        <a:t>    Highlight specific points for subgroup input.</a:t>
                      </a:r>
                      <a:br>
                        <a:rPr lang="en-US" sz="1800" u="none" strike="noStrike" kern="1200" dirty="0">
                          <a:solidFill>
                            <a:schemeClr val="dk1"/>
                          </a:solidFill>
                          <a:effectLst/>
                          <a:latin typeface="+mn-lt"/>
                          <a:ea typeface="+mn-ea"/>
                          <a:cs typeface="+mn-cs"/>
                        </a:rPr>
                      </a:br>
                      <a:r>
                        <a:rPr lang="en-US" sz="2000" u="none" strike="noStrike" kern="1200" dirty="0">
                          <a:solidFill>
                            <a:schemeClr val="dk1"/>
                          </a:solidFill>
                          <a:effectLst/>
                          <a:latin typeface="+mn-lt"/>
                          <a:ea typeface="+mn-ea"/>
                          <a:cs typeface="+mn-cs"/>
                        </a:rPr>
                        <a:t>2. Concise, Well-Structured Content</a:t>
                      </a:r>
                      <a:br>
                        <a:rPr lang="en-US" sz="2000" u="none" strike="noStrike" kern="1200" dirty="0">
                          <a:solidFill>
                            <a:schemeClr val="dk1"/>
                          </a:solidFill>
                          <a:effectLst/>
                          <a:latin typeface="+mn-lt"/>
                          <a:ea typeface="+mn-ea"/>
                          <a:cs typeface="+mn-cs"/>
                        </a:rPr>
                      </a:br>
                      <a:r>
                        <a:rPr lang="en-US" sz="2000" u="none" strike="noStrike" kern="1200" dirty="0">
                          <a:solidFill>
                            <a:schemeClr val="dk1"/>
                          </a:solidFill>
                          <a:effectLst/>
                          <a:latin typeface="+mn-lt"/>
                          <a:ea typeface="+mn-ea"/>
                          <a:cs typeface="+mn-cs"/>
                        </a:rPr>
                        <a:t>3. Stimulating Engagement</a:t>
                      </a:r>
                      <a:br>
                        <a:rPr lang="en-US" sz="2000" u="none" strike="noStrike" kern="1200" dirty="0">
                          <a:solidFill>
                            <a:schemeClr val="dk1"/>
                          </a:solidFill>
                          <a:effectLst/>
                          <a:latin typeface="+mn-lt"/>
                          <a:ea typeface="+mn-ea"/>
                          <a:cs typeface="+mn-cs"/>
                        </a:rPr>
                      </a:br>
                      <a:r>
                        <a:rPr lang="en-US" sz="2000" u="none" strike="noStrike" kern="1200" dirty="0">
                          <a:solidFill>
                            <a:schemeClr val="dk1"/>
                          </a:solidFill>
                          <a:effectLst/>
                          <a:latin typeface="+mn-lt"/>
                          <a:ea typeface="+mn-ea"/>
                          <a:cs typeface="+mn-cs"/>
                        </a:rPr>
                        <a:t>    </a:t>
                      </a:r>
                      <a:r>
                        <a:rPr lang="en-US" sz="1800" u="none" strike="noStrike" kern="1200" dirty="0">
                          <a:solidFill>
                            <a:schemeClr val="dk1"/>
                          </a:solidFill>
                          <a:effectLst/>
                          <a:latin typeface="+mn-lt"/>
                          <a:ea typeface="+mn-ea"/>
                          <a:cs typeface="+mn-cs"/>
                        </a:rPr>
                        <a:t>Discussion Prompts: Pose </a:t>
                      </a:r>
                      <a:r>
                        <a:rPr lang="en-US" sz="1800" b="1" u="none" strike="noStrike" kern="1200" dirty="0">
                          <a:solidFill>
                            <a:schemeClr val="dk1"/>
                          </a:solidFill>
                          <a:effectLst/>
                          <a:latin typeface="+mn-lt"/>
                          <a:ea typeface="+mn-ea"/>
                          <a:cs typeface="+mn-cs"/>
                        </a:rPr>
                        <a:t>open-ended questions </a:t>
                      </a:r>
                      <a:r>
                        <a:rPr lang="en-US" sz="1800" u="none" strike="noStrike" kern="1200" dirty="0">
                          <a:solidFill>
                            <a:schemeClr val="dk1"/>
                          </a:solidFill>
                          <a:effectLst/>
                          <a:latin typeface="+mn-lt"/>
                          <a:ea typeface="+mn-ea"/>
                          <a:cs typeface="+mn-cs"/>
                        </a:rPr>
                        <a:t>to encourage debate.</a:t>
                      </a:r>
                      <a:br>
                        <a:rPr lang="en-US" sz="1800" u="none" strike="noStrike" kern="1200" dirty="0">
                          <a:solidFill>
                            <a:schemeClr val="dk1"/>
                          </a:solidFill>
                          <a:effectLst/>
                          <a:latin typeface="+mn-lt"/>
                          <a:ea typeface="+mn-ea"/>
                          <a:cs typeface="+mn-cs"/>
                        </a:rPr>
                      </a:br>
                      <a:r>
                        <a:rPr lang="en-US" sz="1800" u="none" strike="noStrike" kern="1200" dirty="0">
                          <a:solidFill>
                            <a:schemeClr val="dk1"/>
                          </a:solidFill>
                          <a:effectLst/>
                          <a:latin typeface="+mn-lt"/>
                          <a:ea typeface="+mn-ea"/>
                          <a:cs typeface="+mn-cs"/>
                        </a:rPr>
                        <a:t>    Call for Contributions: case studies, data, or perspectives from members</a:t>
                      </a:r>
                      <a:br>
                        <a:rPr lang="en-US" sz="2000" u="none" strike="noStrike" kern="1200" dirty="0">
                          <a:solidFill>
                            <a:schemeClr val="dk1"/>
                          </a:solidFill>
                          <a:effectLst/>
                          <a:latin typeface="+mn-lt"/>
                          <a:ea typeface="+mn-ea"/>
                          <a:cs typeface="+mn-cs"/>
                        </a:rPr>
                      </a:br>
                      <a:r>
                        <a:rPr lang="en-US" sz="2000" u="none" strike="noStrike" kern="1200" dirty="0">
                          <a:solidFill>
                            <a:schemeClr val="dk1"/>
                          </a:solidFill>
                          <a:effectLst/>
                          <a:latin typeface="+mn-lt"/>
                          <a:ea typeface="+mn-ea"/>
                          <a:cs typeface="+mn-cs"/>
                        </a:rPr>
                        <a:t>    Action Items &amp; Next Steps: </a:t>
                      </a:r>
                      <a:r>
                        <a:rPr lang="en-US" sz="2000" b="1" u="none" strike="noStrike" kern="1200" dirty="0">
                          <a:solidFill>
                            <a:schemeClr val="dk1"/>
                          </a:solidFill>
                          <a:effectLst/>
                          <a:latin typeface="+mn-lt"/>
                          <a:ea typeface="+mn-ea"/>
                          <a:cs typeface="+mn-cs"/>
                        </a:rPr>
                        <a:t>Ensure follow-up actions</a:t>
                      </a:r>
                      <a:r>
                        <a:rPr lang="en-US" sz="2000" u="none" strike="noStrike" kern="1200" dirty="0">
                          <a:solidFill>
                            <a:schemeClr val="dk1"/>
                          </a:solidFill>
                          <a:effectLst/>
                          <a:latin typeface="+mn-lt"/>
                          <a:ea typeface="+mn-ea"/>
                          <a:cs typeface="+mn-cs"/>
                        </a:rPr>
                        <a:t>.</a:t>
                      </a:r>
                      <a:br>
                        <a:rPr lang="en-US" sz="2000" u="none" strike="noStrike" kern="1200" dirty="0">
                          <a:solidFill>
                            <a:schemeClr val="dk1"/>
                          </a:solidFill>
                          <a:effectLst/>
                          <a:latin typeface="+mn-lt"/>
                          <a:ea typeface="+mn-ea"/>
                          <a:cs typeface="+mn-cs"/>
                        </a:rPr>
                      </a:br>
                      <a:r>
                        <a:rPr lang="en-US" sz="2000" u="none" strike="noStrike" kern="1200" dirty="0">
                          <a:solidFill>
                            <a:schemeClr val="dk1"/>
                          </a:solidFill>
                          <a:effectLst/>
                          <a:latin typeface="+mn-lt"/>
                          <a:ea typeface="+mn-ea"/>
                          <a:cs typeface="+mn-cs"/>
                        </a:rPr>
                        <a:t>4. Visual Aids &amp; Formatting</a:t>
                      </a:r>
                      <a:br>
                        <a:rPr lang="en-US" sz="2000" u="none" strike="noStrike" kern="1200" dirty="0">
                          <a:solidFill>
                            <a:schemeClr val="dk1"/>
                          </a:solidFill>
                          <a:effectLst/>
                          <a:latin typeface="+mn-lt"/>
                          <a:ea typeface="+mn-ea"/>
                          <a:cs typeface="+mn-cs"/>
                        </a:rPr>
                      </a:br>
                      <a:r>
                        <a:rPr lang="en-US" sz="2000" u="none" strike="noStrike" kern="1200" dirty="0">
                          <a:solidFill>
                            <a:schemeClr val="dk1"/>
                          </a:solidFill>
                          <a:effectLst/>
                          <a:latin typeface="+mn-lt"/>
                          <a:ea typeface="+mn-ea"/>
                          <a:cs typeface="+mn-cs"/>
                        </a:rPr>
                        <a:t>    </a:t>
                      </a:r>
                      <a:r>
                        <a:rPr lang="en-US" sz="1800" u="none" strike="noStrike" kern="1200" dirty="0">
                          <a:solidFill>
                            <a:schemeClr val="dk1"/>
                          </a:solidFill>
                          <a:effectLst/>
                          <a:latin typeface="+mn-lt"/>
                          <a:ea typeface="+mn-ea"/>
                          <a:cs typeface="+mn-cs"/>
                        </a:rPr>
                        <a:t>Use tables, infographics, or flowcharts where possible.</a:t>
                      </a:r>
                      <a:br>
                        <a:rPr lang="en-US" sz="1800" u="none" strike="noStrike" kern="1200" dirty="0">
                          <a:solidFill>
                            <a:schemeClr val="dk1"/>
                          </a:solidFill>
                          <a:effectLst/>
                          <a:latin typeface="+mn-lt"/>
                          <a:ea typeface="+mn-ea"/>
                          <a:cs typeface="+mn-cs"/>
                        </a:rPr>
                      </a:br>
                      <a:r>
                        <a:rPr lang="en-US" sz="1800" u="none" strike="noStrike" kern="1200" dirty="0">
                          <a:solidFill>
                            <a:schemeClr val="dk1"/>
                          </a:solidFill>
                          <a:effectLst/>
                          <a:latin typeface="+mn-lt"/>
                          <a:ea typeface="+mn-ea"/>
                          <a:cs typeface="+mn-cs"/>
                        </a:rPr>
                        <a:t>    Keep text readable with bullet points and short paragraphs.</a:t>
                      </a:r>
                      <a:br>
                        <a:rPr lang="en-US" sz="1800" u="none" strike="noStrike" kern="1200" dirty="0">
                          <a:solidFill>
                            <a:schemeClr val="dk1"/>
                          </a:solidFill>
                          <a:effectLst/>
                          <a:latin typeface="+mn-lt"/>
                          <a:ea typeface="+mn-ea"/>
                          <a:cs typeface="+mn-cs"/>
                        </a:rPr>
                      </a:br>
                      <a:r>
                        <a:rPr lang="en-US" sz="1800" u="none" strike="noStrike" kern="1200" dirty="0">
                          <a:solidFill>
                            <a:schemeClr val="dk1"/>
                          </a:solidFill>
                          <a:effectLst/>
                          <a:latin typeface="+mn-lt"/>
                          <a:ea typeface="+mn-ea"/>
                          <a:cs typeface="+mn-cs"/>
                        </a:rPr>
                        <a:t>    Provide </a:t>
                      </a:r>
                      <a:r>
                        <a:rPr lang="en-US" sz="1800" b="1" u="none" strike="noStrike" kern="1200" dirty="0">
                          <a:solidFill>
                            <a:schemeClr val="dk1"/>
                          </a:solidFill>
                          <a:effectLst/>
                          <a:latin typeface="+mn-lt"/>
                          <a:ea typeface="+mn-ea"/>
                          <a:cs typeface="+mn-cs"/>
                        </a:rPr>
                        <a:t>hyperlinks or references for deeper reading</a:t>
                      </a:r>
                      <a:r>
                        <a:rPr lang="en-US" sz="1800" u="none" strike="noStrike" kern="1200" dirty="0">
                          <a:solidFill>
                            <a:schemeClr val="dk1"/>
                          </a:solidFill>
                          <a:effectLst/>
                          <a:latin typeface="+mn-lt"/>
                          <a:ea typeface="+mn-ea"/>
                          <a:cs typeface="+mn-cs"/>
                        </a:rPr>
                        <a:t>.</a:t>
                      </a:r>
                      <a:br>
                        <a:rPr lang="en-US" sz="1800" u="none" strike="noStrike" kern="1200" dirty="0">
                          <a:solidFill>
                            <a:schemeClr val="dk1"/>
                          </a:solidFill>
                          <a:effectLst/>
                          <a:latin typeface="+mn-lt"/>
                          <a:ea typeface="+mn-ea"/>
                          <a:cs typeface="+mn-cs"/>
                        </a:rPr>
                      </a:br>
                      <a:r>
                        <a:rPr lang="en-US" sz="2000" u="none" strike="noStrike" kern="1200" dirty="0">
                          <a:solidFill>
                            <a:schemeClr val="dk1"/>
                          </a:solidFill>
                          <a:effectLst/>
                          <a:latin typeface="+mn-lt"/>
                          <a:ea typeface="+mn-ea"/>
                          <a:cs typeface="+mn-cs"/>
                        </a:rPr>
                        <a:t>5. Alignment with SCAR CWG AHW Objectives</a:t>
                      </a:r>
                      <a:br>
                        <a:rPr lang="en-US" sz="2000" u="none" strike="noStrike" kern="1200" dirty="0">
                          <a:solidFill>
                            <a:schemeClr val="dk1"/>
                          </a:solidFill>
                          <a:effectLst/>
                          <a:latin typeface="+mn-lt"/>
                          <a:ea typeface="+mn-ea"/>
                          <a:cs typeface="+mn-cs"/>
                        </a:rPr>
                      </a:br>
                      <a:r>
                        <a:rPr lang="en-US" sz="2000" u="none" strike="noStrike" kern="1200" dirty="0">
                          <a:solidFill>
                            <a:schemeClr val="dk1"/>
                          </a:solidFill>
                          <a:effectLst/>
                          <a:latin typeface="+mn-lt"/>
                          <a:ea typeface="+mn-ea"/>
                          <a:cs typeface="+mn-cs"/>
                        </a:rPr>
                        <a:t>Ensure that each document </a:t>
                      </a:r>
                      <a:r>
                        <a:rPr lang="en-US" sz="2000" b="1" u="none" strike="noStrike" kern="1200" dirty="0">
                          <a:solidFill>
                            <a:schemeClr val="dk1"/>
                          </a:solidFill>
                          <a:effectLst/>
                          <a:latin typeface="+mn-lt"/>
                          <a:ea typeface="+mn-ea"/>
                          <a:cs typeface="+mn-cs"/>
                        </a:rPr>
                        <a:t>focus on the group's strategic objectives</a:t>
                      </a:r>
                      <a:r>
                        <a:rPr lang="en-US" sz="2000" u="none" strike="noStrike" kern="1200" dirty="0">
                          <a:solidFill>
                            <a:schemeClr val="dk1"/>
                          </a:solidFill>
                          <a:effectLst/>
                          <a:latin typeface="+mn-lt"/>
                          <a:ea typeface="+mn-ea"/>
                          <a:cs typeface="+mn-cs"/>
                        </a:rPr>
                        <a:t>, such as:</a:t>
                      </a:r>
                      <a:br>
                        <a:rPr lang="en-US" sz="2000" b="0" u="none" strike="noStrike" dirty="0">
                          <a:ln>
                            <a:solidFill>
                              <a:srgbClr val="FF0000"/>
                            </a:solidFill>
                          </a:ln>
                          <a:solidFill>
                            <a:schemeClr val="tx1"/>
                          </a:solidFill>
                          <a:effectLst/>
                        </a:rPr>
                      </a:br>
                      <a:r>
                        <a:rPr lang="en-US" sz="2000" u="none" strike="noStrike" kern="1200" dirty="0">
                          <a:solidFill>
                            <a:schemeClr val="dk1"/>
                          </a:solidFill>
                          <a:effectLst/>
                          <a:latin typeface="+mn-lt"/>
                          <a:ea typeface="+mn-ea"/>
                          <a:cs typeface="+mn-cs"/>
                        </a:rPr>
                        <a:t> </a:t>
                      </a:r>
                      <a:r>
                        <a:rPr lang="en-US" sz="1800" u="none" strike="noStrike" kern="1200" dirty="0">
                          <a:solidFill>
                            <a:schemeClr val="dk1"/>
                          </a:solidFill>
                          <a:effectLst/>
                          <a:latin typeface="+mn-lt"/>
                          <a:ea typeface="+mn-ea"/>
                          <a:cs typeface="+mn-cs"/>
                        </a:rPr>
                        <a:t>Enhancing scientific cooperation on animal health and welfare.</a:t>
                      </a:r>
                      <a:br>
                        <a:rPr lang="en-US" sz="1800" u="none" strike="noStrike" kern="1200" dirty="0">
                          <a:solidFill>
                            <a:schemeClr val="dk1"/>
                          </a:solidFill>
                          <a:effectLst/>
                          <a:latin typeface="+mn-lt"/>
                          <a:ea typeface="+mn-ea"/>
                          <a:cs typeface="+mn-cs"/>
                        </a:rPr>
                      </a:br>
                      <a:r>
                        <a:rPr lang="en-US" sz="1800" u="none" strike="noStrike" kern="1200" dirty="0">
                          <a:solidFill>
                            <a:schemeClr val="dk1"/>
                          </a:solidFill>
                          <a:effectLst/>
                          <a:latin typeface="+mn-lt"/>
                          <a:ea typeface="+mn-ea"/>
                          <a:cs typeface="+mn-cs"/>
                        </a:rPr>
                        <a:t> Identifying policy-relevant research gaps.</a:t>
                      </a:r>
                      <a:br>
                        <a:rPr lang="en-US" sz="1800" u="none" strike="noStrike" kern="1200" dirty="0">
                          <a:solidFill>
                            <a:schemeClr val="dk1"/>
                          </a:solidFill>
                          <a:effectLst/>
                          <a:latin typeface="+mn-lt"/>
                          <a:ea typeface="+mn-ea"/>
                          <a:cs typeface="+mn-cs"/>
                        </a:rPr>
                      </a:br>
                      <a:r>
                        <a:rPr lang="en-US" sz="1800" u="none" strike="noStrike" kern="1200" dirty="0">
                          <a:solidFill>
                            <a:schemeClr val="dk1"/>
                          </a:solidFill>
                          <a:effectLst/>
                          <a:latin typeface="+mn-lt"/>
                          <a:ea typeface="+mn-ea"/>
                          <a:cs typeface="+mn-cs"/>
                        </a:rPr>
                        <a:t> Supporting evidence-based decision-making in EU and national policies</a:t>
                      </a:r>
                      <a:r>
                        <a:rPr lang="en-US" sz="2000" u="none" strike="noStrike" kern="1200" dirty="0">
                          <a:solidFill>
                            <a:schemeClr val="dk1"/>
                          </a:solidFill>
                          <a:effectLst/>
                          <a:latin typeface="+mn-lt"/>
                          <a:ea typeface="+mn-ea"/>
                          <a:cs typeface="+mn-cs"/>
                        </a:rPr>
                        <a:t>.</a:t>
                      </a:r>
                    </a:p>
                  </a:txBody>
                  <a:tcPr marL="1168" marR="1168" marT="1168"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701355798"/>
                  </a:ext>
                </a:extLst>
              </a:tr>
            </a:tbl>
          </a:graphicData>
        </a:graphic>
      </p:graphicFrame>
    </p:spTree>
    <p:extLst>
      <p:ext uri="{BB962C8B-B14F-4D97-AF65-F5344CB8AC3E}">
        <p14:creationId xmlns:p14="http://schemas.microsoft.com/office/powerpoint/2010/main" val="3572170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DD860-A8E3-45C6-9DD7-3C0808E0FA0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8F243EC-796D-18A1-6282-7EA35625C45E}"/>
              </a:ext>
            </a:extLst>
          </p:cNvPr>
          <p:cNvSpPr>
            <a:spLocks noGrp="1"/>
          </p:cNvSpPr>
          <p:nvPr>
            <p:ph type="title"/>
          </p:nvPr>
        </p:nvSpPr>
        <p:spPr>
          <a:xfrm>
            <a:off x="925286" y="212726"/>
            <a:ext cx="10515600" cy="560160"/>
          </a:xfrm>
        </p:spPr>
        <p:txBody>
          <a:bodyPr>
            <a:noAutofit/>
          </a:bodyPr>
          <a:lstStyle/>
          <a:p>
            <a:r>
              <a:rPr lang="fr-CH" sz="4000" b="1" dirty="0" err="1"/>
              <a:t>What</a:t>
            </a:r>
            <a:r>
              <a:rPr lang="fr-CH" sz="4000" b="1" dirty="0"/>
              <a:t> can </a:t>
            </a:r>
            <a:r>
              <a:rPr lang="fr-CH" sz="4000" b="1" dirty="0" err="1"/>
              <a:t>we</a:t>
            </a:r>
            <a:r>
              <a:rPr lang="fr-CH" sz="4000" b="1" dirty="0"/>
              <a:t> do </a:t>
            </a:r>
            <a:r>
              <a:rPr lang="fr-CH" sz="4000" b="1" dirty="0" err="1"/>
              <a:t>better</a:t>
            </a:r>
            <a:r>
              <a:rPr lang="fr-CH" sz="4000" b="1" dirty="0"/>
              <a:t>? 3/3</a:t>
            </a:r>
          </a:p>
        </p:txBody>
      </p:sp>
      <p:graphicFrame>
        <p:nvGraphicFramePr>
          <p:cNvPr id="3" name="Tableau 2">
            <a:extLst>
              <a:ext uri="{FF2B5EF4-FFF2-40B4-BE49-F238E27FC236}">
                <a16:creationId xmlns:a16="http://schemas.microsoft.com/office/drawing/2014/main" id="{C85ECE4B-F61E-040E-A1A3-D0F841DDB377}"/>
              </a:ext>
            </a:extLst>
          </p:cNvPr>
          <p:cNvGraphicFramePr>
            <a:graphicFrameLocks noGrp="1"/>
          </p:cNvGraphicFramePr>
          <p:nvPr>
            <p:extLst>
              <p:ext uri="{D42A27DB-BD31-4B8C-83A1-F6EECF244321}">
                <p14:modId xmlns:p14="http://schemas.microsoft.com/office/powerpoint/2010/main" val="3617943238"/>
              </p:ext>
            </p:extLst>
          </p:nvPr>
        </p:nvGraphicFramePr>
        <p:xfrm>
          <a:off x="925286" y="992869"/>
          <a:ext cx="10341428" cy="3296512"/>
        </p:xfrm>
        <a:graphic>
          <a:graphicData uri="http://schemas.openxmlformats.org/drawingml/2006/table">
            <a:tbl>
              <a:tblPr>
                <a:tableStyleId>{5C22544A-7EE6-4342-B048-85BDC9FD1C3A}</a:tableStyleId>
              </a:tblPr>
              <a:tblGrid>
                <a:gridCol w="10341428">
                  <a:extLst>
                    <a:ext uri="{9D8B030D-6E8A-4147-A177-3AD203B41FA5}">
                      <a16:colId xmlns:a16="http://schemas.microsoft.com/office/drawing/2014/main" val="169944849"/>
                    </a:ext>
                  </a:extLst>
                </a:gridCol>
              </a:tblGrid>
              <a:tr h="436159">
                <a:tc>
                  <a:txBody>
                    <a:bodyPr/>
                    <a:lstStyle/>
                    <a:p>
                      <a:pPr marL="0" algn="l" defTabSz="914400" rtl="0" eaLnBrk="1" fontAlgn="b" latinLnBrk="0" hangingPunct="1"/>
                      <a:r>
                        <a:rPr lang="en-US" sz="2400" u="none" strike="noStrike" kern="1200" dirty="0">
                          <a:solidFill>
                            <a:schemeClr val="dk1"/>
                          </a:solidFill>
                          <a:effectLst/>
                          <a:latin typeface="+mn-lt"/>
                          <a:ea typeface="+mn-ea"/>
                          <a:cs typeface="+mn-cs"/>
                        </a:rPr>
                        <a:t>Discussions should be </a:t>
                      </a:r>
                      <a:r>
                        <a:rPr lang="en-US" sz="2400" b="1" u="none" strike="noStrike" kern="1200" dirty="0">
                          <a:solidFill>
                            <a:schemeClr val="dk1"/>
                          </a:solidFill>
                          <a:effectLst/>
                          <a:latin typeface="+mn-lt"/>
                          <a:ea typeface="+mn-ea"/>
                          <a:cs typeface="+mn-cs"/>
                        </a:rPr>
                        <a:t>focused</a:t>
                      </a:r>
                      <a:r>
                        <a:rPr lang="en-US" sz="2400" u="none" strike="noStrike" kern="1200" dirty="0">
                          <a:solidFill>
                            <a:schemeClr val="dk1"/>
                          </a:solidFill>
                          <a:effectLst/>
                          <a:latin typeface="+mn-lt"/>
                          <a:ea typeface="+mn-ea"/>
                          <a:cs typeface="+mn-cs"/>
                        </a:rPr>
                        <a:t> on how research </a:t>
                      </a:r>
                      <a:r>
                        <a:rPr lang="en-US" sz="2400" u="none" strike="noStrike" kern="1200" dirty="0" err="1">
                          <a:solidFill>
                            <a:schemeClr val="dk1"/>
                          </a:solidFill>
                          <a:effectLst/>
                          <a:latin typeface="+mn-lt"/>
                          <a:ea typeface="+mn-ea"/>
                          <a:cs typeface="+mn-cs"/>
                        </a:rPr>
                        <a:t>programme</a:t>
                      </a:r>
                      <a:r>
                        <a:rPr lang="en-US" sz="2400" u="none" strike="noStrike" kern="1200" dirty="0">
                          <a:solidFill>
                            <a:schemeClr val="dk1"/>
                          </a:solidFill>
                          <a:effectLst/>
                          <a:latin typeface="+mn-lt"/>
                          <a:ea typeface="+mn-ea"/>
                          <a:cs typeface="+mn-cs"/>
                        </a:rPr>
                        <a:t> could complement each other in order to deliver outcomes that are mutually beneficial.  </a:t>
                      </a:r>
                    </a:p>
                    <a:p>
                      <a:pPr marL="0" algn="l" defTabSz="914400" rtl="0" eaLnBrk="1" fontAlgn="b" latinLnBrk="0" hangingPunct="1"/>
                      <a:endParaRPr lang="en-US" sz="2400" u="none" strike="noStrike" kern="1200" dirty="0">
                        <a:solidFill>
                          <a:schemeClr val="dk1"/>
                        </a:solidFill>
                        <a:effectLst/>
                        <a:latin typeface="+mn-lt"/>
                        <a:ea typeface="+mn-ea"/>
                        <a:cs typeface="+mn-cs"/>
                      </a:endParaRPr>
                    </a:p>
                  </a:txBody>
                  <a:tcPr marL="1168" marR="1168" marT="1168" marB="0" anchor="b"/>
                </a:tc>
                <a:extLst>
                  <a:ext uri="{0D108BD9-81ED-4DB2-BD59-A6C34878D82A}">
                    <a16:rowId xmlns:a16="http://schemas.microsoft.com/office/drawing/2014/main" val="827773413"/>
                  </a:ext>
                </a:extLst>
              </a:tr>
              <a:tr h="135497">
                <a:tc>
                  <a:txBody>
                    <a:bodyPr/>
                    <a:lstStyle/>
                    <a:p>
                      <a:pPr algn="l" fontAlgn="b"/>
                      <a:r>
                        <a:rPr lang="en-US" sz="2400" u="none" strike="noStrike" kern="1200" dirty="0">
                          <a:solidFill>
                            <a:schemeClr val="dk1"/>
                          </a:solidFill>
                          <a:effectLst/>
                          <a:latin typeface="+mn-lt"/>
                          <a:ea typeface="+mn-ea"/>
                          <a:cs typeface="+mn-cs"/>
                        </a:rPr>
                        <a:t>In webinars and in leaflets with info is what comes to my mind.</a:t>
                      </a:r>
                    </a:p>
                    <a:p>
                      <a:pPr algn="l" fontAlgn="b"/>
                      <a:endParaRPr lang="en-US" sz="2400" u="none" strike="noStrike" kern="1200" dirty="0">
                        <a:solidFill>
                          <a:schemeClr val="dk1"/>
                        </a:solidFill>
                        <a:effectLst/>
                        <a:latin typeface="+mn-lt"/>
                        <a:ea typeface="+mn-ea"/>
                        <a:cs typeface="+mn-cs"/>
                      </a:endParaRPr>
                    </a:p>
                  </a:txBody>
                  <a:tcPr marL="1168" marR="1168" marT="1168" marB="0" anchor="b"/>
                </a:tc>
                <a:extLst>
                  <a:ext uri="{0D108BD9-81ED-4DB2-BD59-A6C34878D82A}">
                    <a16:rowId xmlns:a16="http://schemas.microsoft.com/office/drawing/2014/main" val="3260427506"/>
                  </a:ext>
                </a:extLst>
              </a:tr>
              <a:tr h="135497">
                <a:tc>
                  <a:txBody>
                    <a:bodyPr/>
                    <a:lstStyle/>
                    <a:p>
                      <a:pPr algn="l" fontAlgn="b"/>
                      <a:r>
                        <a:rPr lang="en-US" sz="2400" u="none" strike="noStrike" kern="1200" dirty="0">
                          <a:solidFill>
                            <a:schemeClr val="dk1"/>
                          </a:solidFill>
                          <a:effectLst/>
                          <a:latin typeface="+mn-lt"/>
                          <a:ea typeface="+mn-ea"/>
                          <a:cs typeface="+mn-cs"/>
                        </a:rPr>
                        <a:t>Reinforcement of prospective activities </a:t>
                      </a:r>
                      <a:r>
                        <a:rPr lang="en-US" sz="2400" b="1" u="none" strike="noStrike" kern="1200" dirty="0">
                          <a:solidFill>
                            <a:schemeClr val="dk1"/>
                          </a:solidFill>
                          <a:effectLst/>
                          <a:latin typeface="+mn-lt"/>
                          <a:ea typeface="+mn-ea"/>
                          <a:cs typeface="+mn-cs"/>
                        </a:rPr>
                        <a:t>with the Strategy &amp; Foresight Unit </a:t>
                      </a:r>
                    </a:p>
                    <a:p>
                      <a:pPr algn="l" fontAlgn="b"/>
                      <a:endParaRPr lang="en-US" sz="2400" u="none" strike="noStrike" kern="1200" dirty="0">
                        <a:solidFill>
                          <a:schemeClr val="dk1"/>
                        </a:solidFill>
                        <a:effectLst/>
                        <a:latin typeface="+mn-lt"/>
                        <a:ea typeface="+mn-ea"/>
                        <a:cs typeface="+mn-cs"/>
                      </a:endParaRPr>
                    </a:p>
                  </a:txBody>
                  <a:tcPr marL="1168" marR="1168" marT="1168" marB="0" anchor="b"/>
                </a:tc>
                <a:extLst>
                  <a:ext uri="{0D108BD9-81ED-4DB2-BD59-A6C34878D82A}">
                    <a16:rowId xmlns:a16="http://schemas.microsoft.com/office/drawing/2014/main" val="455013584"/>
                  </a:ext>
                </a:extLst>
              </a:tr>
              <a:tr h="135497">
                <a:tc>
                  <a:txBody>
                    <a:bodyPr/>
                    <a:lstStyle/>
                    <a:p>
                      <a:pPr algn="l" fontAlgn="b"/>
                      <a:r>
                        <a:rPr lang="en-US" sz="2400" u="none" strike="noStrike" kern="1200" dirty="0">
                          <a:solidFill>
                            <a:schemeClr val="dk1"/>
                          </a:solidFill>
                          <a:effectLst/>
                          <a:latin typeface="+mn-lt"/>
                          <a:ea typeface="+mn-ea"/>
                          <a:cs typeface="+mn-cs"/>
                        </a:rPr>
                        <a:t>I suggest to develop a white paper on the theme "science for policy“</a:t>
                      </a:r>
                    </a:p>
                    <a:p>
                      <a:pPr algn="l" fontAlgn="b"/>
                      <a:endParaRPr lang="en-US" sz="2400" u="none" strike="noStrike" kern="1200" dirty="0">
                        <a:solidFill>
                          <a:schemeClr val="dk1"/>
                        </a:solidFill>
                        <a:effectLst/>
                        <a:latin typeface="+mn-lt"/>
                        <a:ea typeface="+mn-ea"/>
                        <a:cs typeface="+mn-cs"/>
                      </a:endParaRPr>
                    </a:p>
                  </a:txBody>
                  <a:tcPr marL="1168" marR="1168" marT="1168" marB="0" anchor="b"/>
                </a:tc>
                <a:extLst>
                  <a:ext uri="{0D108BD9-81ED-4DB2-BD59-A6C34878D82A}">
                    <a16:rowId xmlns:a16="http://schemas.microsoft.com/office/drawing/2014/main" val="3341623938"/>
                  </a:ext>
                </a:extLst>
              </a:tr>
            </a:tbl>
          </a:graphicData>
        </a:graphic>
      </p:graphicFrame>
    </p:spTree>
    <p:extLst>
      <p:ext uri="{BB962C8B-B14F-4D97-AF65-F5344CB8AC3E}">
        <p14:creationId xmlns:p14="http://schemas.microsoft.com/office/powerpoint/2010/main" val="2762933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C9D2C7-94F1-792E-F401-22B843DFF422}"/>
              </a:ext>
            </a:extLst>
          </p:cNvPr>
          <p:cNvSpPr>
            <a:spLocks noGrp="1"/>
          </p:cNvSpPr>
          <p:nvPr>
            <p:ph type="title"/>
          </p:nvPr>
        </p:nvSpPr>
        <p:spPr>
          <a:xfrm>
            <a:off x="838200" y="365125"/>
            <a:ext cx="10515600" cy="766989"/>
          </a:xfrm>
        </p:spPr>
        <p:txBody>
          <a:bodyPr/>
          <a:lstStyle/>
          <a:p>
            <a:r>
              <a:rPr lang="fr-CH" b="1" dirty="0" err="1"/>
              <a:t>Summary</a:t>
            </a:r>
            <a:r>
              <a:rPr lang="fr-CH" b="1" dirty="0"/>
              <a:t> of votes (Survey) </a:t>
            </a:r>
          </a:p>
        </p:txBody>
      </p:sp>
      <p:sp>
        <p:nvSpPr>
          <p:cNvPr id="5" name="ZoneTexte 4">
            <a:extLst>
              <a:ext uri="{FF2B5EF4-FFF2-40B4-BE49-F238E27FC236}">
                <a16:creationId xmlns:a16="http://schemas.microsoft.com/office/drawing/2014/main" id="{B91879BA-4AD5-A203-581F-C733D4E8D38F}"/>
              </a:ext>
            </a:extLst>
          </p:cNvPr>
          <p:cNvSpPr txBox="1"/>
          <p:nvPr/>
        </p:nvSpPr>
        <p:spPr>
          <a:xfrm>
            <a:off x="1556657" y="1774371"/>
            <a:ext cx="10035268" cy="4524315"/>
          </a:xfrm>
          <a:prstGeom prst="rect">
            <a:avLst/>
          </a:prstGeom>
          <a:noFill/>
        </p:spPr>
        <p:txBody>
          <a:bodyPr wrap="square" rtlCol="0">
            <a:spAutoFit/>
          </a:bodyPr>
          <a:lstStyle/>
          <a:p>
            <a:pPr marL="285750" indent="-285750">
              <a:buFont typeface="Arial" panose="020B0604020202020204" pitchFamily="34" charset="0"/>
              <a:buChar char="•"/>
            </a:pPr>
            <a:r>
              <a:rPr lang="fr-CH" sz="2400" dirty="0"/>
              <a:t>Clear objective and relevance of all </a:t>
            </a:r>
            <a:r>
              <a:rPr lang="fr-CH" sz="2400" dirty="0" err="1"/>
              <a:t>products</a:t>
            </a:r>
            <a:r>
              <a:rPr lang="fr-CH" sz="2400" dirty="0"/>
              <a:t>, </a:t>
            </a:r>
            <a:r>
              <a:rPr lang="fr-CH" sz="2400" b="1" dirty="0" err="1"/>
              <a:t>clear</a:t>
            </a:r>
            <a:r>
              <a:rPr lang="fr-CH" sz="2400" b="1" dirty="0"/>
              <a:t> scope </a:t>
            </a:r>
            <a:r>
              <a:rPr lang="fr-CH" sz="2400" dirty="0"/>
              <a:t>of AW </a:t>
            </a:r>
            <a:r>
              <a:rPr lang="fr-CH" sz="2400" dirty="0" err="1"/>
              <a:t>Subgroup</a:t>
            </a:r>
            <a:r>
              <a:rPr lang="fr-CH" sz="2400" dirty="0"/>
              <a:t> </a:t>
            </a:r>
            <a:r>
              <a:rPr lang="fr-CH" sz="2400" dirty="0" err="1"/>
              <a:t>products</a:t>
            </a:r>
            <a:endParaRPr lang="fr-CH" sz="2400" dirty="0"/>
          </a:p>
          <a:p>
            <a:endParaRPr lang="fr-CH" sz="2400" dirty="0"/>
          </a:p>
          <a:p>
            <a:pPr marL="285750" indent="-285750">
              <a:buFont typeface="Arial" panose="020B0604020202020204" pitchFamily="34" charset="0"/>
              <a:buChar char="•"/>
            </a:pPr>
            <a:r>
              <a:rPr lang="fr-CH" sz="2400" b="1" dirty="0"/>
              <a:t>More </a:t>
            </a:r>
            <a:r>
              <a:rPr lang="fr-CH" sz="2400" b="1" dirty="0" err="1"/>
              <a:t>focused</a:t>
            </a:r>
            <a:r>
              <a:rPr lang="fr-CH" sz="2400" b="1" dirty="0"/>
              <a:t> </a:t>
            </a:r>
            <a:r>
              <a:rPr lang="fr-CH" sz="2400" dirty="0"/>
              <a:t>on</a:t>
            </a:r>
          </a:p>
          <a:p>
            <a:pPr marL="742950" lvl="1" indent="-285750">
              <a:buFont typeface="Arial" panose="020B0604020202020204" pitchFamily="34" charset="0"/>
              <a:buChar char="•"/>
            </a:pPr>
            <a:r>
              <a:rPr lang="fr-CH" sz="2400" dirty="0"/>
              <a:t>CWG </a:t>
            </a:r>
            <a:r>
              <a:rPr lang="fr-CH" sz="2400" dirty="0" err="1"/>
              <a:t>priorities</a:t>
            </a:r>
            <a:endParaRPr lang="fr-CH" sz="2400" dirty="0"/>
          </a:p>
          <a:p>
            <a:pPr marL="742950" lvl="1" indent="-285750">
              <a:buFont typeface="Arial" panose="020B0604020202020204" pitchFamily="34" charset="0"/>
              <a:buChar char="•"/>
            </a:pPr>
            <a:r>
              <a:rPr lang="fr-CH" sz="2400" dirty="0" err="1"/>
              <a:t>common</a:t>
            </a:r>
            <a:r>
              <a:rPr lang="fr-CH" sz="2400" dirty="0"/>
              <a:t> </a:t>
            </a:r>
            <a:r>
              <a:rPr lang="fr-CH" sz="2400" dirty="0" err="1"/>
              <a:t>interests</a:t>
            </a:r>
            <a:endParaRPr lang="fr-CH" sz="2400" dirty="0"/>
          </a:p>
          <a:p>
            <a:pPr marL="742950" lvl="1" indent="-285750">
              <a:buFont typeface="Arial" panose="020B0604020202020204" pitchFamily="34" charset="0"/>
              <a:buChar char="•"/>
            </a:pPr>
            <a:endParaRPr lang="fr-CH" sz="2400" dirty="0"/>
          </a:p>
          <a:p>
            <a:pPr marL="342900" indent="-342900" algn="l" fontAlgn="b">
              <a:buFont typeface="Arial" panose="020B0604020202020204" pitchFamily="34" charset="0"/>
              <a:buChar char="•"/>
            </a:pPr>
            <a:r>
              <a:rPr lang="en-US" sz="2400" b="1" u="none" strike="noStrike" kern="1200" dirty="0">
                <a:solidFill>
                  <a:schemeClr val="dk1"/>
                </a:solidFill>
                <a:effectLst/>
                <a:latin typeface="+mn-lt"/>
                <a:ea typeface="+mn-ea"/>
                <a:cs typeface="+mn-cs"/>
              </a:rPr>
              <a:t>Reinforcement</a:t>
            </a:r>
            <a:r>
              <a:rPr lang="en-US" sz="2400" u="none" strike="noStrike" kern="1200" dirty="0">
                <a:solidFill>
                  <a:schemeClr val="dk1"/>
                </a:solidFill>
                <a:effectLst/>
                <a:latin typeface="+mn-lt"/>
                <a:ea typeface="+mn-ea"/>
                <a:cs typeface="+mn-cs"/>
              </a:rPr>
              <a:t> of prospective activities with the Strategy &amp; Foresight Unit </a:t>
            </a:r>
          </a:p>
          <a:p>
            <a:pPr algn="l" fontAlgn="b"/>
            <a:endParaRPr lang="en-US" sz="2400" u="none" strike="noStrike" kern="1200" dirty="0">
              <a:solidFill>
                <a:schemeClr val="dk1"/>
              </a:solidFill>
              <a:effectLst/>
              <a:latin typeface="+mn-lt"/>
              <a:ea typeface="+mn-ea"/>
              <a:cs typeface="+mn-cs"/>
            </a:endParaRPr>
          </a:p>
          <a:p>
            <a:pPr marL="285750" indent="-285750">
              <a:buFont typeface="Arial" panose="020B0604020202020204" pitchFamily="34" charset="0"/>
              <a:buChar char="•"/>
            </a:pPr>
            <a:r>
              <a:rPr lang="fr-CH" sz="2400" dirty="0"/>
              <a:t>Have a roadmap/program of </a:t>
            </a:r>
            <a:r>
              <a:rPr lang="fr-CH" sz="2400" dirty="0" err="1"/>
              <a:t>activities</a:t>
            </a:r>
            <a:endParaRPr lang="fr-CH" sz="2400" dirty="0"/>
          </a:p>
          <a:p>
            <a:pPr marL="285750" indent="-285750">
              <a:buFont typeface="Arial" panose="020B0604020202020204" pitchFamily="34" charset="0"/>
              <a:buChar char="•"/>
            </a:pPr>
            <a:endParaRPr lang="fr-CH" sz="2400" dirty="0"/>
          </a:p>
          <a:p>
            <a:pPr marL="285750" indent="-285750">
              <a:buFont typeface="Arial" panose="020B0604020202020204" pitchFamily="34" charset="0"/>
              <a:buChar char="•"/>
            </a:pPr>
            <a:r>
              <a:rPr lang="fr-CH" sz="2400" dirty="0"/>
              <a:t>Have a </a:t>
            </a:r>
            <a:r>
              <a:rPr lang="fr-CH" sz="2400" b="1" dirty="0" err="1"/>
              <a:t>Sharepoint</a:t>
            </a:r>
            <a:r>
              <a:rPr lang="fr-CH" sz="2400" dirty="0"/>
              <a:t> for (</a:t>
            </a:r>
            <a:r>
              <a:rPr lang="fr-CH" sz="2400" dirty="0" err="1"/>
              <a:t>updating</a:t>
            </a:r>
            <a:r>
              <a:rPr lang="fr-CH" sz="2400" dirty="0"/>
              <a:t>) the documents</a:t>
            </a:r>
          </a:p>
        </p:txBody>
      </p:sp>
    </p:spTree>
    <p:extLst>
      <p:ext uri="{BB962C8B-B14F-4D97-AF65-F5344CB8AC3E}">
        <p14:creationId xmlns:p14="http://schemas.microsoft.com/office/powerpoint/2010/main" val="160099741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FEC7CDA-A75C-475E-91BB-28D611124670}" vid="{9929A8DE-BDB2-415D-ADFE-DDECAC969A6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blank</Template>
  <TotalTime>0</TotalTime>
  <Words>1485</Words>
  <Application>Microsoft Office PowerPoint</Application>
  <PresentationFormat>Breitbild</PresentationFormat>
  <Paragraphs>107</Paragraphs>
  <Slides>13</Slides>
  <Notes>7</Notes>
  <HiddenSlides>0</HiddenSlides>
  <MMClips>0</MMClips>
  <ScaleCrop>false</ScaleCrop>
  <HeadingPairs>
    <vt:vector size="6" baseType="variant">
      <vt:variant>
        <vt:lpstr>Verwendete Schriftarten</vt:lpstr>
      </vt:variant>
      <vt:variant>
        <vt:i4>6</vt:i4>
      </vt:variant>
      <vt:variant>
        <vt:lpstr>Design</vt:lpstr>
      </vt:variant>
      <vt:variant>
        <vt:i4>2</vt:i4>
      </vt:variant>
      <vt:variant>
        <vt:lpstr>Folientitel</vt:lpstr>
      </vt:variant>
      <vt:variant>
        <vt:i4>13</vt:i4>
      </vt:variant>
    </vt:vector>
  </HeadingPairs>
  <TitlesOfParts>
    <vt:vector size="21" baseType="lpstr">
      <vt:lpstr>Aptos</vt:lpstr>
      <vt:lpstr>Arial</vt:lpstr>
      <vt:lpstr>Calibri</vt:lpstr>
      <vt:lpstr>Calibri Light</vt:lpstr>
      <vt:lpstr>Times New Roman</vt:lpstr>
      <vt:lpstr>Wingdings</vt:lpstr>
      <vt:lpstr>Thème Office</vt:lpstr>
      <vt:lpstr>Larissa</vt:lpstr>
      <vt:lpstr>PowerPoint-Präsentation</vt:lpstr>
      <vt:lpstr>PowerPoint-Präsentation</vt:lpstr>
      <vt:lpstr>1. New chair, new members</vt:lpstr>
      <vt:lpstr>2. Results of the CWG AW internal survey</vt:lpstr>
      <vt:lpstr>2. Results of the survey (N = 15)</vt:lpstr>
      <vt:lpstr>What can we do better? 1/3</vt:lpstr>
      <vt:lpstr>What can we do better? 2/3</vt:lpstr>
      <vt:lpstr>What can we do better? 3/3</vt:lpstr>
      <vt:lpstr>Summary of votes (Survey) </vt:lpstr>
      <vt:lpstr>Discussion and Conclusion</vt:lpstr>
      <vt:lpstr>3. Discussion of the document “Roundtable of national update”</vt:lpstr>
      <vt:lpstr>4. Discussion of the document “European Commission welfare Policy”” </vt:lpstr>
      <vt:lpstr>5. Discussion of the document “Ongoing Developments in the EU Animal Welfare Research”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Gremaud Gérard BLV</dc:creator>
  <cp:lastModifiedBy>Bregger Anja BLV</cp:lastModifiedBy>
  <cp:revision>18</cp:revision>
  <dcterms:created xsi:type="dcterms:W3CDTF">2025-04-30T07:52:44Z</dcterms:created>
  <dcterms:modified xsi:type="dcterms:W3CDTF">2025-05-15T06:17:19Z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a112399-b73b-40c1-8af2-919b124b9d91_Enabled">
    <vt:lpwstr>true</vt:lpwstr>
  </property>
  <property fmtid="{D5CDD505-2E9C-101B-9397-08002B2CF9AE}" pid="3" name="MSIP_Label_aa112399-b73b-40c1-8af2-919b124b9d91_SetDate">
    <vt:lpwstr>2025-04-30T07:55:17Z</vt:lpwstr>
  </property>
  <property fmtid="{D5CDD505-2E9C-101B-9397-08002B2CF9AE}" pid="4" name="MSIP_Label_aa112399-b73b-40c1-8af2-919b124b9d91_Method">
    <vt:lpwstr>Privileged</vt:lpwstr>
  </property>
  <property fmtid="{D5CDD505-2E9C-101B-9397-08002B2CF9AE}" pid="5" name="MSIP_Label_aa112399-b73b-40c1-8af2-919b124b9d91_Name">
    <vt:lpwstr>L2</vt:lpwstr>
  </property>
  <property fmtid="{D5CDD505-2E9C-101B-9397-08002B2CF9AE}" pid="6" name="MSIP_Label_aa112399-b73b-40c1-8af2-919b124b9d91_SiteId">
    <vt:lpwstr>6ae27add-8276-4a38-88c1-3a9c1f973767</vt:lpwstr>
  </property>
  <property fmtid="{D5CDD505-2E9C-101B-9397-08002B2CF9AE}" pid="7" name="MSIP_Label_aa112399-b73b-40c1-8af2-919b124b9d91_ActionId">
    <vt:lpwstr>1e2e7c94-cb11-4f75-b27d-6776cf22b896</vt:lpwstr>
  </property>
  <property fmtid="{D5CDD505-2E9C-101B-9397-08002B2CF9AE}" pid="8" name="MSIP_Label_aa112399-b73b-40c1-8af2-919b124b9d91_ContentBits">
    <vt:lpwstr>0</vt:lpwstr>
  </property>
  <property fmtid="{D5CDD505-2E9C-101B-9397-08002B2CF9AE}" pid="9" name="MSIP_Label_aa112399-b73b-40c1-8af2-919b124b9d91_Tag">
    <vt:lpwstr>10, 0, 1, 1</vt:lpwstr>
  </property>
</Properties>
</file>