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it-IT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0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4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E5C36-6492-48F1-A793-95D61716E34A}" type="datetimeFigureOut">
              <a:rPr lang="it-IT" smtClean="0"/>
              <a:pPr/>
              <a:t>08/05/2025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032D8-15C0-4007-9743-BAC1ABF1C5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31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/>
          </p:nvPr>
        </p:nvSpPr>
        <p:spPr>
          <a:xfrm>
            <a:off x="665361" y="1883391"/>
            <a:ext cx="11076219" cy="1712268"/>
          </a:xfrm>
        </p:spPr>
        <p:txBody>
          <a:bodyPr wrap="square" lIns="0" anchor="t" anchorCtr="0">
            <a:noAutofit/>
          </a:bodyPr>
          <a:lstStyle>
            <a:lvl1pPr algn="l">
              <a:defRPr sz="4000" b="1">
                <a:solidFill>
                  <a:srgbClr val="CD071E"/>
                </a:solidFill>
                <a:latin typeface="+mn-lt"/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65361" y="4055860"/>
            <a:ext cx="9886693" cy="377180"/>
          </a:xfrm>
        </p:spPr>
        <p:txBody>
          <a:bodyPr lIns="0" anchor="ctr">
            <a:noAutofit/>
          </a:bodyPr>
          <a:lstStyle>
            <a:lvl1pPr marL="0" indent="0" algn="l">
              <a:buNone/>
              <a:defRPr sz="2600" b="1" baseline="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inserire il tuo NOME e COGNOME</a:t>
            </a:r>
          </a:p>
        </p:txBody>
      </p:sp>
      <p:pic>
        <p:nvPicPr>
          <p:cNvPr id="9" name="Picture 3" descr="\\NAS1\UffComunicazione\Grafica\Loghi\IZSVe\web\per-web-sfondo-chiar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293" y="362657"/>
            <a:ext cx="1376975" cy="93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hape 10"/>
          <p:cNvCxnSpPr/>
          <p:nvPr userDrawn="1"/>
        </p:nvCxnSpPr>
        <p:spPr>
          <a:xfrm>
            <a:off x="-6025" y="5309116"/>
            <a:ext cx="12204000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" name="Shape 11"/>
          <p:cNvSpPr/>
          <p:nvPr userDrawn="1"/>
        </p:nvSpPr>
        <p:spPr>
          <a:xfrm>
            <a:off x="10855060" y="4986117"/>
            <a:ext cx="648000" cy="648000"/>
          </a:xfrm>
          <a:prstGeom prst="ellipse">
            <a:avLst/>
          </a:prstGeom>
          <a:solidFill>
            <a:srgbClr val="CD071E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351"/>
          </a:p>
        </p:txBody>
      </p:sp>
      <p:sp>
        <p:nvSpPr>
          <p:cNvPr id="12" name="Segnaposto testo 14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92948" y="4655179"/>
            <a:ext cx="9886448" cy="360040"/>
          </a:xfrm>
        </p:spPr>
        <p:txBody>
          <a:bodyPr anchor="ctr">
            <a:noAutofit/>
          </a:bodyPr>
          <a:lstStyle>
            <a:lvl1pPr marL="0" indent="0" algn="l" defTabSz="914377" rtl="0" eaLnBrk="1" latinLnBrk="0" hangingPunct="1">
              <a:spcBef>
                <a:spcPct val="20000"/>
              </a:spcBef>
              <a:buFont typeface="Arial" pitchFamily="34" charset="0"/>
              <a:buNone/>
              <a:defRPr lang="it-IT" sz="24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 smtClean="0"/>
              <a:t>Fare clic per inserire la struttura di appartenenza</a:t>
            </a:r>
          </a:p>
          <a:p>
            <a:pPr lvl="0"/>
            <a:r>
              <a:rPr lang="it-IT" dirty="0" smtClean="0"/>
              <a:t>Istituto Zooprofilattico Sperimentale delle </a:t>
            </a:r>
            <a:r>
              <a:rPr lang="it-IT" dirty="0" err="1" smtClean="0"/>
              <a:t>Venezie</a:t>
            </a:r>
            <a:endParaRPr lang="it-IT" dirty="0" smtClean="0"/>
          </a:p>
        </p:txBody>
      </p:sp>
      <p:sp>
        <p:nvSpPr>
          <p:cNvPr id="13" name="Segnaposto testo 19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793751" y="5762352"/>
            <a:ext cx="9885645" cy="257359"/>
          </a:xfrm>
        </p:spPr>
        <p:txBody>
          <a:bodyPr anchor="ctr">
            <a:noAutofit/>
          </a:bodyPr>
          <a:lstStyle>
            <a:lvl1pPr marL="0" indent="0" algn="l" defTabSz="914377" rtl="0" eaLnBrk="1" latinLnBrk="0" hangingPunct="1">
              <a:spcBef>
                <a:spcPct val="20000"/>
              </a:spcBef>
              <a:buFont typeface="Arial" pitchFamily="34" charset="0"/>
              <a:buNone/>
              <a:defRPr lang="it-IT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spcBef>
                <a:spcPct val="20000"/>
              </a:spcBef>
              <a:buFont typeface="Arial" pitchFamily="34" charset="0"/>
              <a:buNone/>
              <a:defRPr lang="it-IT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spcBef>
                <a:spcPct val="20000"/>
              </a:spcBef>
              <a:buFont typeface="Arial" pitchFamily="34" charset="0"/>
              <a:buNone/>
              <a:defRPr lang="it-IT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377" rtl="0" eaLnBrk="1" latinLnBrk="0" hangingPunct="1">
              <a:spcBef>
                <a:spcPct val="20000"/>
              </a:spcBef>
              <a:buFont typeface="Arial" pitchFamily="34" charset="0"/>
              <a:buNone/>
              <a:defRPr lang="it-IT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spcBef>
                <a:spcPct val="20000"/>
              </a:spcBef>
              <a:buFont typeface="Arial" pitchFamily="34" charset="0"/>
              <a:buNone/>
              <a:defRPr lang="it-IT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it-IT" dirty="0" smtClean="0"/>
              <a:t>Fare clic per inserire il nome dell’evento (Convegno, Seminario, Riunione…)</a:t>
            </a:r>
          </a:p>
        </p:txBody>
      </p:sp>
      <p:sp>
        <p:nvSpPr>
          <p:cNvPr id="14" name="Segnaposto testo 21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93749" y="6122389"/>
            <a:ext cx="9886449" cy="257361"/>
          </a:xfrm>
        </p:spPr>
        <p:txBody>
          <a:bodyPr anchor="ctr">
            <a:noAutofit/>
          </a:bodyPr>
          <a:lstStyle>
            <a:lvl1pPr>
              <a:buNone/>
              <a:defRPr lang="it-IT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377" rtl="0" eaLnBrk="1" latinLnBrk="0" hangingPunct="1">
              <a:spcBef>
                <a:spcPct val="20000"/>
              </a:spcBef>
            </a:pPr>
            <a:r>
              <a:rPr lang="it-IT" dirty="0" smtClean="0"/>
              <a:t>Fare clic per inserire LUOGO, gg mese </a:t>
            </a:r>
            <a:r>
              <a:rPr lang="it-IT" dirty="0" err="1" smtClean="0"/>
              <a:t>aaaa</a:t>
            </a:r>
            <a:endParaRPr lang="it-IT" dirty="0" smtClean="0"/>
          </a:p>
        </p:txBody>
      </p:sp>
      <p:sp>
        <p:nvSpPr>
          <p:cNvPr id="15" name="Segnaposto immagine 23"/>
          <p:cNvSpPr>
            <a:spLocks noGrp="1"/>
          </p:cNvSpPr>
          <p:nvPr userDrawn="1">
            <p:ph type="pic" sz="quarter" idx="16"/>
          </p:nvPr>
        </p:nvSpPr>
        <p:spPr>
          <a:xfrm>
            <a:off x="5118265" y="535307"/>
            <a:ext cx="1716858" cy="699727"/>
          </a:xfrm>
        </p:spPr>
        <p:txBody>
          <a:bodyPr anchor="ctr">
            <a:noAutofit/>
          </a:bodyPr>
          <a:lstStyle>
            <a:lvl1pPr algn="ctr">
              <a:buNone/>
              <a:defRPr sz="1200"/>
            </a:lvl1pPr>
          </a:lstStyle>
          <a:p>
            <a:endParaRPr lang="it-IT" dirty="0"/>
          </a:p>
        </p:txBody>
      </p:sp>
      <p:sp>
        <p:nvSpPr>
          <p:cNvPr id="16" name="Segnaposto immagine 25"/>
          <p:cNvSpPr>
            <a:spLocks noGrp="1"/>
          </p:cNvSpPr>
          <p:nvPr userDrawn="1">
            <p:ph type="pic" sz="quarter" idx="17"/>
          </p:nvPr>
        </p:nvSpPr>
        <p:spPr>
          <a:xfrm>
            <a:off x="10010900" y="535307"/>
            <a:ext cx="1727898" cy="699727"/>
          </a:xfrm>
        </p:spPr>
        <p:txBody>
          <a:bodyPr anchor="ctr">
            <a:normAutofit/>
          </a:bodyPr>
          <a:lstStyle>
            <a:lvl1pPr algn="ctr">
              <a:buNone/>
              <a:defRPr sz="1100"/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931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6381"/>
            <a:ext cx="10063348" cy="803956"/>
          </a:xfr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it-IT" dirty="0" smtClean="0"/>
              <a:t>Fare clic per modificare lo stile del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986588"/>
            <a:ext cx="10515600" cy="5116641"/>
          </a:xfrm>
        </p:spPr>
        <p:txBody>
          <a:bodyPr>
            <a:normAutofit/>
          </a:bodyPr>
          <a:lstStyle>
            <a:lvl1pPr>
              <a:buClr>
                <a:srgbClr val="CD071E"/>
              </a:buClr>
              <a:buSzPct val="120000"/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365662" y="6356350"/>
            <a:ext cx="9366506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it-IT" dirty="0" smtClean="0"/>
              <a:t>nome cognome - data della presentazione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1207168" y="6356351"/>
            <a:ext cx="621632" cy="365125"/>
          </a:xfrm>
        </p:spPr>
        <p:txBody>
          <a:bodyPr rIns="0"/>
          <a:lstStyle/>
          <a:p>
            <a:fld id="{8D0C1DE0-DF6E-4959-8875-12654D39EC88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hape 10"/>
          <p:cNvCxnSpPr>
            <a:endCxn id="2" idx="1"/>
          </p:cNvCxnSpPr>
          <p:nvPr userDrawn="1"/>
        </p:nvCxnSpPr>
        <p:spPr>
          <a:xfrm>
            <a:off x="0" y="483520"/>
            <a:ext cx="838200" cy="4839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8" name="Shape 11"/>
          <p:cNvSpPr/>
          <p:nvPr userDrawn="1"/>
        </p:nvSpPr>
        <p:spPr>
          <a:xfrm>
            <a:off x="315242" y="356607"/>
            <a:ext cx="278967" cy="278967"/>
          </a:xfrm>
          <a:prstGeom prst="ellipse">
            <a:avLst/>
          </a:prstGeom>
          <a:solidFill>
            <a:srgbClr val="CD071E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351"/>
          </a:p>
        </p:txBody>
      </p:sp>
      <p:pic>
        <p:nvPicPr>
          <p:cNvPr id="9" name="Picture 3" descr="\\NAS1\UffComunicazione\Grafica\Loghi\IZSVe\web\per-web-sfondo-chiar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188" y="6127667"/>
            <a:ext cx="877445" cy="593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hape 10"/>
          <p:cNvCxnSpPr/>
          <p:nvPr userDrawn="1"/>
        </p:nvCxnSpPr>
        <p:spPr>
          <a:xfrm flipV="1">
            <a:off x="10860000" y="496090"/>
            <a:ext cx="1332000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238780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1364400" y="6356351"/>
            <a:ext cx="9367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it-IT" dirty="0" smtClean="0"/>
              <a:t>nome cognome - data della presentazione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11206800" y="6356351"/>
            <a:ext cx="622800" cy="365125"/>
          </a:xfrm>
        </p:spPr>
        <p:txBody>
          <a:bodyPr rIns="0"/>
          <a:lstStyle/>
          <a:p>
            <a:fld id="{8D0C1DE0-DF6E-4959-8875-12654D39EC8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66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C1DE0-DF6E-4959-8875-12654D39EC8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046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Themes</a:t>
            </a:r>
            <a:r>
              <a:rPr lang="it-IT" dirty="0"/>
              <a:t> for </a:t>
            </a:r>
            <a:r>
              <a:rPr lang="it-IT" dirty="0" err="1"/>
              <a:t>RefreSCAR</a:t>
            </a:r>
            <a:r>
              <a:rPr lang="it-IT" dirty="0"/>
              <a:t> </a:t>
            </a:r>
            <a:r>
              <a:rPr lang="it-IT" dirty="0" err="1" smtClean="0"/>
              <a:t>ToR</a:t>
            </a:r>
            <a:r>
              <a:rPr lang="it-IT" dirty="0" smtClean="0"/>
              <a:t>: </a:t>
            </a:r>
            <a:br>
              <a:rPr lang="it-IT" dirty="0" smtClean="0"/>
            </a:br>
            <a:r>
              <a:rPr lang="it-IT" dirty="0" err="1" smtClean="0"/>
              <a:t>Risk</a:t>
            </a:r>
            <a:r>
              <a:rPr lang="it-IT" dirty="0" smtClean="0"/>
              <a:t> </a:t>
            </a:r>
            <a:r>
              <a:rPr lang="it-IT" dirty="0" err="1" smtClean="0"/>
              <a:t>communication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Marina Bagni</a:t>
            </a:r>
            <a:r>
              <a:rPr lang="it-IT" dirty="0"/>
              <a:t>, Gyula </a:t>
            </a:r>
            <a:r>
              <a:rPr lang="it-IT" dirty="0" smtClean="0"/>
              <a:t>Kasza, </a:t>
            </a:r>
            <a:r>
              <a:rPr lang="it-IT" dirty="0" smtClean="0"/>
              <a:t>Hermann Schobesberger, Barbara </a:t>
            </a:r>
            <a:r>
              <a:rPr lang="it-IT" dirty="0" smtClean="0"/>
              <a:t>Tiozzo </a:t>
            </a:r>
            <a:r>
              <a:rPr lang="it-IT" dirty="0" smtClean="0"/>
              <a:t>Pezzoli, </a:t>
            </a:r>
            <a:r>
              <a:rPr lang="it-IT" dirty="0" err="1" smtClean="0"/>
              <a:t>Andras</a:t>
            </a:r>
            <a:r>
              <a:rPr lang="it-IT" dirty="0" smtClean="0"/>
              <a:t> Vig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4"/>
          </p:nvPr>
        </p:nvSpPr>
        <p:spPr>
          <a:xfrm>
            <a:off x="793752" y="5762352"/>
            <a:ext cx="9643590" cy="257359"/>
          </a:xfrm>
        </p:spPr>
        <p:txBody>
          <a:bodyPr/>
          <a:lstStyle/>
          <a:p>
            <a:r>
              <a:rPr lang="it-IT" dirty="0" smtClean="0"/>
              <a:t>Meeting of the SCAR CWG </a:t>
            </a:r>
            <a:r>
              <a:rPr lang="it-IT" dirty="0" err="1" smtClean="0"/>
              <a:t>Strategy</a:t>
            </a:r>
            <a:r>
              <a:rPr lang="it-IT" dirty="0" smtClean="0"/>
              <a:t> and </a:t>
            </a:r>
            <a:r>
              <a:rPr lang="it-IT" dirty="0" err="1" smtClean="0"/>
              <a:t>Foresight</a:t>
            </a:r>
            <a:r>
              <a:rPr lang="it-IT" dirty="0" smtClean="0"/>
              <a:t> Unit WG8 </a:t>
            </a:r>
            <a:r>
              <a:rPr lang="it-IT" dirty="0" err="1" smtClean="0"/>
              <a:t>Risk</a:t>
            </a:r>
            <a:r>
              <a:rPr lang="it-IT" dirty="0" smtClean="0"/>
              <a:t> </a:t>
            </a:r>
            <a:r>
              <a:rPr lang="it-IT" dirty="0" err="1" smtClean="0"/>
              <a:t>communications</a:t>
            </a:r>
            <a:r>
              <a:rPr lang="it-IT" dirty="0" smtClean="0"/>
              <a:t>  | </a:t>
            </a:r>
            <a:r>
              <a:rPr lang="it-IT" dirty="0" err="1" smtClean="0"/>
              <a:t>May</a:t>
            </a:r>
            <a:r>
              <a:rPr lang="it-IT" dirty="0" smtClean="0"/>
              <a:t> 13</a:t>
            </a:r>
            <a:r>
              <a:rPr lang="it-IT" baseline="30000" dirty="0" smtClean="0"/>
              <a:t>th</a:t>
            </a:r>
            <a:r>
              <a:rPr lang="it-IT" dirty="0" smtClean="0"/>
              <a:t> 2025</a:t>
            </a:r>
            <a:endParaRPr lang="it-IT" dirty="0"/>
          </a:p>
        </p:txBody>
      </p:sp>
      <p:sp>
        <p:nvSpPr>
          <p:cNvPr id="7" name="Segnaposto immagine 6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Segnaposto immagine 7"/>
          <p:cNvSpPr>
            <a:spLocks noGrp="1"/>
          </p:cNvSpPr>
          <p:nvPr>
            <p:ph type="pic" sz="quarter" idx="17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Overview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1DE0-DF6E-4959-8875-12654D39EC88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062681" y="1280413"/>
            <a:ext cx="1007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Why?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There </a:t>
            </a:r>
            <a:r>
              <a:rPr lang="en-US" dirty="0"/>
              <a:t>is a growing need to </a:t>
            </a:r>
            <a:r>
              <a:rPr lang="en-US" b="1" dirty="0"/>
              <a:t>understand</a:t>
            </a:r>
            <a:r>
              <a:rPr lang="en-US" dirty="0"/>
              <a:t> the facilitating and hindering </a:t>
            </a:r>
            <a:r>
              <a:rPr lang="en-US" b="1" dirty="0"/>
              <a:t>factors in risk communication </a:t>
            </a:r>
            <a:r>
              <a:rPr lang="en-US" dirty="0"/>
              <a:t>to ensure effective responses to future emergencies and promote a well-informed, participatory public discourse around animal welfare and health management.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062681" y="3110858"/>
            <a:ext cx="1007487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800" b="1" dirty="0" smtClean="0">
                <a:solidFill>
                  <a:srgbClr val="C00000"/>
                </a:solidFill>
              </a:rPr>
              <a:t>How </a:t>
            </a:r>
          </a:p>
          <a:p>
            <a:pPr>
              <a:spcAft>
                <a:spcPts val="1200"/>
              </a:spcAft>
            </a:pPr>
            <a:r>
              <a:rPr lang="en-US" b="1" dirty="0" err="1" smtClean="0"/>
              <a:t>RefreSCAR</a:t>
            </a:r>
            <a:r>
              <a:rPr lang="en-US" b="1" dirty="0" smtClean="0"/>
              <a:t> support</a:t>
            </a:r>
            <a:r>
              <a:rPr lang="en-US" dirty="0" smtClean="0"/>
              <a:t>: from Portfolio analysis to Study, due to differences in both content and outputs 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n-US" dirty="0"/>
              <a:t>P</a:t>
            </a:r>
            <a:r>
              <a:rPr lang="en-US" dirty="0" smtClean="0"/>
              <a:t>ortfolio </a:t>
            </a:r>
            <a:r>
              <a:rPr lang="en-US" dirty="0"/>
              <a:t>analysis involves the assessment of </a:t>
            </a:r>
            <a:r>
              <a:rPr lang="en-US" i="1" dirty="0"/>
              <a:t>projects</a:t>
            </a:r>
            <a:r>
              <a:rPr lang="en-US" dirty="0"/>
              <a:t> only (initially 30 and then 10 in depth) and looks at research gaps and </a:t>
            </a:r>
            <a:r>
              <a:rPr lang="en-US" dirty="0" smtClean="0"/>
              <a:t>needs | </a:t>
            </a:r>
            <a:r>
              <a:rPr lang="en-US" i="1" dirty="0"/>
              <a:t>description of research gaps and needs in the topic area</a:t>
            </a:r>
            <a:endParaRPr lang="en-US" i="1" dirty="0" smtClean="0"/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n-US" dirty="0" smtClean="0"/>
              <a:t>Study involves the analysis </a:t>
            </a:r>
            <a:r>
              <a:rPr lang="en-US" dirty="0"/>
              <a:t>of </a:t>
            </a:r>
            <a:r>
              <a:rPr lang="en-US" i="1" dirty="0"/>
              <a:t>knowledge, documents and </a:t>
            </a:r>
            <a:r>
              <a:rPr lang="en-US" i="1" dirty="0" smtClean="0"/>
              <a:t>papers</a:t>
            </a:r>
            <a:r>
              <a:rPr lang="en-US" dirty="0" smtClean="0"/>
              <a:t> | research </a:t>
            </a:r>
            <a:r>
              <a:rPr lang="en-US" dirty="0"/>
              <a:t>gaps and needs in the topic </a:t>
            </a:r>
            <a:r>
              <a:rPr lang="en-US" dirty="0" smtClean="0"/>
              <a:t>area, recommendations </a:t>
            </a:r>
            <a:r>
              <a:rPr lang="en-US" dirty="0"/>
              <a:t>to policy makers and risk </a:t>
            </a:r>
            <a:r>
              <a:rPr lang="en-US" dirty="0" smtClean="0"/>
              <a:t>managers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Overview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1DE0-DF6E-4959-8875-12654D39EC88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062680" y="3210857"/>
            <a:ext cx="682916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 b="1" dirty="0" err="1">
                <a:solidFill>
                  <a:srgbClr val="C00000"/>
                </a:solidFill>
              </a:rPr>
              <a:t>Aims</a:t>
            </a:r>
            <a:endParaRPr lang="it-IT" sz="2400" b="1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dirty="0" smtClean="0"/>
              <a:t>To </a:t>
            </a:r>
            <a:r>
              <a:rPr lang="en-US" dirty="0"/>
              <a:t>develop </a:t>
            </a:r>
            <a:r>
              <a:rPr lang="en-US" b="1" dirty="0"/>
              <a:t>actionable recommendations for enhancing risk communication strategies </a:t>
            </a:r>
            <a:r>
              <a:rPr lang="en-US" dirty="0"/>
              <a:t>within the context of animal health and </a:t>
            </a:r>
            <a:r>
              <a:rPr lang="en-US" dirty="0" smtClean="0"/>
              <a:t>welfare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To </a:t>
            </a:r>
            <a:r>
              <a:rPr lang="en-US" b="1" dirty="0" smtClean="0"/>
              <a:t>identify </a:t>
            </a:r>
            <a:r>
              <a:rPr lang="en-US" b="1" dirty="0"/>
              <a:t>gaps in current research and practice</a:t>
            </a:r>
            <a:r>
              <a:rPr lang="en-US" dirty="0"/>
              <a:t>, understanding public perception and communication </a:t>
            </a:r>
            <a:r>
              <a:rPr lang="en-US" dirty="0" smtClean="0"/>
              <a:t>needs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To get </a:t>
            </a:r>
            <a:r>
              <a:rPr lang="en-US" b="1" dirty="0" smtClean="0"/>
              <a:t>strategies </a:t>
            </a:r>
            <a:r>
              <a:rPr lang="en-US" b="1" dirty="0"/>
              <a:t>to increase societal awareness and the acceptability</a:t>
            </a:r>
            <a:r>
              <a:rPr lang="en-US" dirty="0"/>
              <a:t> of livestock practices, animal welfare and regulatory </a:t>
            </a:r>
            <a:r>
              <a:rPr lang="en-US" dirty="0" smtClean="0"/>
              <a:t>progress.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62680" y="1017371"/>
            <a:ext cx="682916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 b="1" dirty="0" err="1" smtClean="0">
                <a:solidFill>
                  <a:srgbClr val="C00000"/>
                </a:solidFill>
              </a:rPr>
              <a:t>Documents</a:t>
            </a:r>
            <a:r>
              <a:rPr lang="it-IT" sz="2400" b="1" dirty="0" smtClean="0">
                <a:solidFill>
                  <a:srgbClr val="C00000"/>
                </a:solidFill>
              </a:rPr>
              <a:t> </a:t>
            </a:r>
            <a:endParaRPr lang="it-IT" sz="2400" b="1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dirty="0" err="1" smtClean="0"/>
              <a:t>ToR</a:t>
            </a:r>
            <a:r>
              <a:rPr lang="en-US" dirty="0" smtClean="0"/>
              <a:t> Study template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Annexes</a:t>
            </a:r>
          </a:p>
          <a:p>
            <a:pPr marL="742939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Gap Analysis criteria</a:t>
            </a:r>
          </a:p>
          <a:p>
            <a:pPr marL="742939" lvl="1" indent="-285750">
              <a:buFont typeface="Courier New" panose="02070309020205020404" pitchFamily="49" charset="0"/>
              <a:buChar char="o"/>
            </a:pPr>
            <a:r>
              <a:rPr lang="en-US" dirty="0"/>
              <a:t>Reference list</a:t>
            </a:r>
          </a:p>
          <a:p>
            <a:pPr marL="742939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Criteria for experts</a:t>
            </a:r>
            <a:r>
              <a:rPr lang="en-US" dirty="0"/>
              <a:t>’ </a:t>
            </a:r>
            <a:r>
              <a:rPr lang="en-US" dirty="0" smtClean="0"/>
              <a:t>profile </a:t>
            </a:r>
            <a:r>
              <a:rPr lang="en-US" dirty="0"/>
              <a:t>to be involved in the gap analysis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 rotWithShape="1">
          <a:blip r:embed="rId2"/>
          <a:srcRect l="40270" t="8508" r="28784" b="13360"/>
          <a:stretch/>
        </p:blipFill>
        <p:spPr>
          <a:xfrm>
            <a:off x="8303741" y="1017371"/>
            <a:ext cx="3379000" cy="481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9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Methodology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1DE0-DF6E-4959-8875-12654D39EC88}" type="slidenum">
              <a:rPr lang="it-IT" smtClean="0"/>
              <a:pPr/>
              <a:t>4</a:t>
            </a:fld>
            <a:endParaRPr lang="it-IT" dirty="0"/>
          </a:p>
        </p:txBody>
      </p:sp>
      <p:grpSp>
        <p:nvGrpSpPr>
          <p:cNvPr id="8" name="Gruppo 7"/>
          <p:cNvGrpSpPr/>
          <p:nvPr/>
        </p:nvGrpSpPr>
        <p:grpSpPr>
          <a:xfrm>
            <a:off x="562573" y="1044805"/>
            <a:ext cx="3332553" cy="5418666"/>
            <a:chOff x="4429723" y="719666"/>
            <a:chExt cx="3332553" cy="5418666"/>
          </a:xfrm>
        </p:grpSpPr>
        <p:sp>
          <p:nvSpPr>
            <p:cNvPr id="9" name="Freccia ad arco 8"/>
            <p:cNvSpPr/>
            <p:nvPr/>
          </p:nvSpPr>
          <p:spPr>
            <a:xfrm>
              <a:off x="5154127" y="719666"/>
              <a:ext cx="2608149" cy="2608546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0800000"/>
                <a:gd name="adj5" fmla="val 12500"/>
              </a:avLst>
            </a:prstGeom>
            <a:ln w="38100"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igura a mano libera 9"/>
            <p:cNvSpPr/>
            <p:nvPr/>
          </p:nvSpPr>
          <p:spPr>
            <a:xfrm>
              <a:off x="5730614" y="1661430"/>
              <a:ext cx="1449298" cy="724475"/>
            </a:xfrm>
            <a:custGeom>
              <a:avLst/>
              <a:gdLst>
                <a:gd name="connsiteX0" fmla="*/ 0 w 1449298"/>
                <a:gd name="connsiteY0" fmla="*/ 0 h 724475"/>
                <a:gd name="connsiteX1" fmla="*/ 1449298 w 1449298"/>
                <a:gd name="connsiteY1" fmla="*/ 0 h 724475"/>
                <a:gd name="connsiteX2" fmla="*/ 1449298 w 1449298"/>
                <a:gd name="connsiteY2" fmla="*/ 724475 h 724475"/>
                <a:gd name="connsiteX3" fmla="*/ 0 w 1449298"/>
                <a:gd name="connsiteY3" fmla="*/ 724475 h 724475"/>
                <a:gd name="connsiteX4" fmla="*/ 0 w 1449298"/>
                <a:gd name="connsiteY4" fmla="*/ 0 h 72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298" h="724475">
                  <a:moveTo>
                    <a:pt x="0" y="0"/>
                  </a:moveTo>
                  <a:lnTo>
                    <a:pt x="1449298" y="0"/>
                  </a:lnTo>
                  <a:lnTo>
                    <a:pt x="1449298" y="724475"/>
                  </a:lnTo>
                  <a:lnTo>
                    <a:pt x="0" y="724475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noFill/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b="1" kern="1200" dirty="0" smtClean="0"/>
                <a:t>Gap Analysis </a:t>
              </a:r>
              <a:endParaRPr lang="it-IT" sz="2000" b="1" kern="1200" dirty="0"/>
            </a:p>
          </p:txBody>
        </p:sp>
        <p:sp>
          <p:nvSpPr>
            <p:cNvPr id="11" name="Forma 10"/>
            <p:cNvSpPr/>
            <p:nvPr/>
          </p:nvSpPr>
          <p:spPr>
            <a:xfrm>
              <a:off x="4429723" y="2218469"/>
              <a:ext cx="2608149" cy="2608546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ln w="38100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igura a mano libera 11"/>
            <p:cNvSpPr/>
            <p:nvPr/>
          </p:nvSpPr>
          <p:spPr>
            <a:xfrm>
              <a:off x="5009148" y="3226569"/>
              <a:ext cx="2170764" cy="724475"/>
            </a:xfrm>
            <a:custGeom>
              <a:avLst/>
              <a:gdLst>
                <a:gd name="connsiteX0" fmla="*/ 0 w 1449298"/>
                <a:gd name="connsiteY0" fmla="*/ 0 h 724475"/>
                <a:gd name="connsiteX1" fmla="*/ 1449298 w 1449298"/>
                <a:gd name="connsiteY1" fmla="*/ 0 h 724475"/>
                <a:gd name="connsiteX2" fmla="*/ 1449298 w 1449298"/>
                <a:gd name="connsiteY2" fmla="*/ 724475 h 724475"/>
                <a:gd name="connsiteX3" fmla="*/ 0 w 1449298"/>
                <a:gd name="connsiteY3" fmla="*/ 724475 h 724475"/>
                <a:gd name="connsiteX4" fmla="*/ 0 w 1449298"/>
                <a:gd name="connsiteY4" fmla="*/ 0 h 72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298" h="724475">
                  <a:moveTo>
                    <a:pt x="0" y="0"/>
                  </a:moveTo>
                  <a:lnTo>
                    <a:pt x="1449298" y="0"/>
                  </a:lnTo>
                  <a:lnTo>
                    <a:pt x="1449298" y="724475"/>
                  </a:lnTo>
                  <a:lnTo>
                    <a:pt x="0" y="724475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noFill/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b="1" dirty="0" err="1" smtClean="0"/>
                <a:t>T</a:t>
              </a:r>
              <a:r>
                <a:rPr lang="it-IT" sz="2000" b="1" kern="1200" dirty="0" err="1" smtClean="0"/>
                <a:t>hematic</a:t>
              </a:r>
              <a:r>
                <a:rPr lang="it-IT" sz="2000" b="1" kern="1200" dirty="0" smtClean="0"/>
                <a:t> </a:t>
              </a:r>
              <a:r>
                <a:rPr lang="it-IT" sz="2000" b="1" kern="1200" dirty="0" err="1" smtClean="0"/>
                <a:t>priorities</a:t>
              </a:r>
              <a:r>
                <a:rPr lang="it-IT" sz="2000" b="1" kern="1200" dirty="0" smtClean="0"/>
                <a:t> </a:t>
              </a:r>
              <a:r>
                <a:rPr lang="it-IT" sz="2000" b="1" kern="1200" dirty="0" err="1" smtClean="0"/>
                <a:t>identification</a:t>
              </a:r>
              <a:endParaRPr lang="it-IT" sz="2000" b="1" kern="1200" dirty="0"/>
            </a:p>
          </p:txBody>
        </p:sp>
        <p:sp>
          <p:nvSpPr>
            <p:cNvPr id="13" name="Arco a tutto sesto 12"/>
            <p:cNvSpPr/>
            <p:nvPr/>
          </p:nvSpPr>
          <p:spPr>
            <a:xfrm>
              <a:off x="5339759" y="3896630"/>
              <a:ext cx="2240804" cy="2241702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igura a mano libera 13"/>
            <p:cNvSpPr/>
            <p:nvPr/>
          </p:nvSpPr>
          <p:spPr>
            <a:xfrm>
              <a:off x="5581120" y="4840578"/>
              <a:ext cx="1704983" cy="724475"/>
            </a:xfrm>
            <a:custGeom>
              <a:avLst/>
              <a:gdLst>
                <a:gd name="connsiteX0" fmla="*/ 0 w 1449298"/>
                <a:gd name="connsiteY0" fmla="*/ 0 h 724475"/>
                <a:gd name="connsiteX1" fmla="*/ 1449298 w 1449298"/>
                <a:gd name="connsiteY1" fmla="*/ 0 h 724475"/>
                <a:gd name="connsiteX2" fmla="*/ 1449298 w 1449298"/>
                <a:gd name="connsiteY2" fmla="*/ 724475 h 724475"/>
                <a:gd name="connsiteX3" fmla="*/ 0 w 1449298"/>
                <a:gd name="connsiteY3" fmla="*/ 724475 h 724475"/>
                <a:gd name="connsiteX4" fmla="*/ 0 w 1449298"/>
                <a:gd name="connsiteY4" fmla="*/ 0 h 72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298" h="724475">
                  <a:moveTo>
                    <a:pt x="0" y="0"/>
                  </a:moveTo>
                  <a:lnTo>
                    <a:pt x="1449298" y="0"/>
                  </a:lnTo>
                  <a:lnTo>
                    <a:pt x="1449298" y="724475"/>
                  </a:lnTo>
                  <a:lnTo>
                    <a:pt x="0" y="724475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noFill/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b="1" kern="1200" dirty="0" err="1" smtClean="0"/>
                <a:t>Participatory</a:t>
              </a:r>
              <a:r>
                <a:rPr lang="it-IT" sz="2000" b="1" kern="1200" dirty="0" smtClean="0"/>
                <a:t> workshop</a:t>
              </a:r>
            </a:p>
          </p:txBody>
        </p:sp>
      </p:grpSp>
      <p:sp>
        <p:nvSpPr>
          <p:cNvPr id="15" name="CasellaDiTesto 14"/>
          <p:cNvSpPr txBox="1"/>
          <p:nvPr/>
        </p:nvSpPr>
        <p:spPr>
          <a:xfrm>
            <a:off x="4665253" y="1943443"/>
            <a:ext cx="64749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err="1" smtClean="0">
                <a:solidFill>
                  <a:srgbClr val="C00000"/>
                </a:solidFill>
              </a:rPr>
              <a:t>Literature</a:t>
            </a:r>
            <a:r>
              <a:rPr lang="it-IT" sz="1600" b="1" dirty="0" smtClean="0">
                <a:solidFill>
                  <a:srgbClr val="C00000"/>
                </a:solidFill>
              </a:rPr>
              <a:t> </a:t>
            </a:r>
            <a:r>
              <a:rPr lang="it-IT" sz="1600" b="1" dirty="0" err="1" smtClean="0">
                <a:solidFill>
                  <a:srgbClr val="C00000"/>
                </a:solidFill>
              </a:rPr>
              <a:t>review</a:t>
            </a:r>
            <a:r>
              <a:rPr lang="it-IT" sz="1600" b="1" dirty="0" smtClean="0">
                <a:solidFill>
                  <a:srgbClr val="C00000"/>
                </a:solidFill>
              </a:rPr>
              <a:t> (</a:t>
            </a:r>
            <a:r>
              <a:rPr lang="it-IT" sz="1600" b="1" dirty="0" err="1" smtClean="0">
                <a:solidFill>
                  <a:srgbClr val="C00000"/>
                </a:solidFill>
              </a:rPr>
              <a:t>projects</a:t>
            </a:r>
            <a:r>
              <a:rPr lang="it-IT" sz="1600" b="1" dirty="0" smtClean="0">
                <a:solidFill>
                  <a:srgbClr val="C00000"/>
                </a:solidFill>
              </a:rPr>
              <a:t>, </a:t>
            </a:r>
            <a:r>
              <a:rPr lang="it-IT" sz="1600" b="1" dirty="0" err="1" smtClean="0">
                <a:solidFill>
                  <a:srgbClr val="C00000"/>
                </a:solidFill>
              </a:rPr>
              <a:t>papers</a:t>
            </a:r>
            <a:r>
              <a:rPr lang="it-IT" sz="1600" b="1" dirty="0" smtClean="0">
                <a:solidFill>
                  <a:srgbClr val="C00000"/>
                </a:solidFill>
              </a:rPr>
              <a:t>, </a:t>
            </a:r>
            <a:r>
              <a:rPr lang="it-IT" sz="1600" b="1" dirty="0" err="1" smtClean="0">
                <a:solidFill>
                  <a:srgbClr val="C00000"/>
                </a:solidFill>
              </a:rPr>
              <a:t>guidelines</a:t>
            </a:r>
            <a:r>
              <a:rPr lang="it-IT" sz="1600" b="1" dirty="0" smtClean="0">
                <a:solidFill>
                  <a:srgbClr val="C00000"/>
                </a:solidFill>
              </a:rPr>
              <a:t>, </a:t>
            </a:r>
            <a:r>
              <a:rPr lang="it-IT" sz="1600" b="1" dirty="0" err="1" smtClean="0">
                <a:solidFill>
                  <a:srgbClr val="C00000"/>
                </a:solidFill>
              </a:rPr>
              <a:t>etc</a:t>
            </a:r>
            <a:r>
              <a:rPr lang="it-IT" sz="1600" b="1" dirty="0" smtClean="0">
                <a:solidFill>
                  <a:srgbClr val="C00000"/>
                </a:solidFill>
              </a:rPr>
              <a:t>):</a:t>
            </a:r>
            <a:r>
              <a:rPr lang="it-IT" sz="1600" b="1" dirty="0" smtClean="0"/>
              <a:t> </a:t>
            </a:r>
          </a:p>
          <a:p>
            <a:r>
              <a:rPr lang="it-IT" sz="1600" dirty="0" err="1" smtClean="0"/>
              <a:t>executed</a:t>
            </a:r>
            <a:r>
              <a:rPr lang="it-IT" sz="1600" dirty="0" smtClean="0"/>
              <a:t> by </a:t>
            </a:r>
            <a:r>
              <a:rPr lang="it-IT" sz="1600" dirty="0" err="1" smtClean="0"/>
              <a:t>RefreSCAR</a:t>
            </a:r>
            <a:r>
              <a:rPr lang="it-IT" sz="1600" dirty="0" smtClean="0"/>
              <a:t> </a:t>
            </a:r>
            <a:r>
              <a:rPr lang="it-IT" sz="1600" dirty="0" err="1" smtClean="0"/>
              <a:t>selected</a:t>
            </a:r>
            <a:r>
              <a:rPr lang="it-IT" sz="1600" dirty="0" smtClean="0"/>
              <a:t> </a:t>
            </a:r>
            <a:r>
              <a:rPr lang="it-IT" sz="1600" dirty="0" err="1" smtClean="0"/>
              <a:t>experts</a:t>
            </a:r>
            <a:r>
              <a:rPr lang="it-IT" sz="1600" dirty="0" smtClean="0"/>
              <a:t> </a:t>
            </a:r>
            <a:r>
              <a:rPr lang="it-IT" sz="1600" dirty="0" smtClean="0"/>
              <a:t>and </a:t>
            </a:r>
            <a:r>
              <a:rPr lang="it-IT" sz="1600" dirty="0" err="1" smtClean="0"/>
              <a:t>supported</a:t>
            </a:r>
            <a:r>
              <a:rPr lang="it-IT" sz="1600" dirty="0" smtClean="0"/>
              <a:t> by a </a:t>
            </a:r>
            <a:r>
              <a:rPr lang="it-IT" sz="1600" dirty="0" err="1" smtClean="0"/>
              <a:t>guideline</a:t>
            </a:r>
            <a:r>
              <a:rPr lang="it-IT" sz="1600" dirty="0" smtClean="0"/>
              <a:t> of </a:t>
            </a:r>
            <a:r>
              <a:rPr lang="it-IT" sz="1600" dirty="0" err="1" smtClean="0"/>
              <a:t>criteria</a:t>
            </a:r>
            <a:r>
              <a:rPr lang="it-IT" sz="1600" dirty="0" smtClean="0"/>
              <a:t> and a </a:t>
            </a:r>
            <a:r>
              <a:rPr lang="it-IT" sz="1600" dirty="0" err="1" smtClean="0"/>
              <a:t>reference</a:t>
            </a:r>
            <a:r>
              <a:rPr lang="it-IT" sz="1600" dirty="0" smtClean="0"/>
              <a:t> list | </a:t>
            </a:r>
            <a:r>
              <a:rPr lang="it-IT" sz="1600" dirty="0" err="1" smtClean="0"/>
              <a:t>RefreSCAR</a:t>
            </a:r>
            <a:r>
              <a:rPr lang="it-IT" sz="1600" dirty="0" smtClean="0"/>
              <a:t> + 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SCAR CWG SFU RC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4660719" y="3551708"/>
            <a:ext cx="64749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err="1" smtClean="0">
                <a:solidFill>
                  <a:schemeClr val="accent5"/>
                </a:solidFill>
              </a:rPr>
              <a:t>Thematic</a:t>
            </a:r>
            <a:r>
              <a:rPr lang="it-IT" sz="1600" b="1" dirty="0" smtClean="0">
                <a:solidFill>
                  <a:schemeClr val="accent5"/>
                </a:solidFill>
              </a:rPr>
              <a:t> </a:t>
            </a:r>
            <a:r>
              <a:rPr lang="it-IT" sz="1600" b="1" dirty="0" err="1" smtClean="0">
                <a:solidFill>
                  <a:schemeClr val="accent5"/>
                </a:solidFill>
              </a:rPr>
              <a:t>priorities</a:t>
            </a:r>
            <a:r>
              <a:rPr lang="it-IT" sz="1600" b="1" dirty="0" smtClean="0">
                <a:solidFill>
                  <a:schemeClr val="accent5"/>
                </a:solidFill>
              </a:rPr>
              <a:t> </a:t>
            </a:r>
            <a:r>
              <a:rPr lang="it-IT" sz="1600" b="1" dirty="0" err="1" smtClean="0">
                <a:solidFill>
                  <a:schemeClr val="accent5"/>
                </a:solidFill>
              </a:rPr>
              <a:t>identification</a:t>
            </a:r>
            <a:r>
              <a:rPr lang="it-IT" sz="1600" b="1" dirty="0" smtClean="0">
                <a:solidFill>
                  <a:schemeClr val="accent5"/>
                </a:solidFill>
              </a:rPr>
              <a:t>: </a:t>
            </a:r>
          </a:p>
          <a:p>
            <a:r>
              <a:rPr lang="it-IT" sz="1600" dirty="0" smtClean="0"/>
              <a:t>e.g. </a:t>
            </a:r>
            <a:r>
              <a:rPr lang="it-IT" sz="1600" dirty="0" err="1" smtClean="0"/>
              <a:t>identification</a:t>
            </a:r>
            <a:r>
              <a:rPr lang="it-IT" sz="1600" dirty="0" smtClean="0"/>
              <a:t> of </a:t>
            </a:r>
            <a:r>
              <a:rPr lang="it-IT" sz="1600" dirty="0" err="1" smtClean="0"/>
              <a:t>urgent</a:t>
            </a:r>
            <a:r>
              <a:rPr lang="it-IT" sz="1600" dirty="0" smtClean="0"/>
              <a:t> </a:t>
            </a:r>
            <a:r>
              <a:rPr lang="it-IT" sz="1600" dirty="0" err="1" smtClean="0"/>
              <a:t>research</a:t>
            </a:r>
            <a:r>
              <a:rPr lang="it-IT" sz="1600" dirty="0" smtClean="0"/>
              <a:t> </a:t>
            </a:r>
            <a:r>
              <a:rPr lang="it-IT" sz="1600" dirty="0" err="1" smtClean="0"/>
              <a:t>needs</a:t>
            </a:r>
            <a:r>
              <a:rPr lang="it-IT" sz="1600" dirty="0" smtClean="0"/>
              <a:t>, </a:t>
            </a:r>
            <a:r>
              <a:rPr lang="it-IT" sz="1600" dirty="0" err="1" smtClean="0"/>
              <a:t>recommendations</a:t>
            </a:r>
            <a:r>
              <a:rPr lang="it-IT" sz="1600" dirty="0" smtClean="0"/>
              <a:t>, … | </a:t>
            </a:r>
            <a:r>
              <a:rPr lang="it-IT" sz="1600" dirty="0" err="1" smtClean="0"/>
              <a:t>RefreSCAR</a:t>
            </a:r>
            <a:r>
              <a:rPr lang="it-IT" sz="1600" dirty="0" smtClean="0"/>
              <a:t> </a:t>
            </a:r>
            <a:r>
              <a:rPr lang="it-IT" sz="1600" dirty="0"/>
              <a:t>+ </a:t>
            </a:r>
            <a:r>
              <a:rPr lang="it-IT" sz="1600" dirty="0">
                <a:solidFill>
                  <a:schemeClr val="bg1">
                    <a:lumMod val="50000"/>
                  </a:schemeClr>
                </a:solidFill>
              </a:rPr>
              <a:t>SCAR CWG SFU 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RC</a:t>
            </a:r>
            <a:endParaRPr lang="it-IT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4662612" y="5046914"/>
            <a:ext cx="64749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err="1" smtClean="0">
                <a:solidFill>
                  <a:srgbClr val="00B050"/>
                </a:solidFill>
              </a:rPr>
              <a:t>Participatory</a:t>
            </a:r>
            <a:r>
              <a:rPr lang="it-IT" sz="1600" b="1" dirty="0" smtClean="0">
                <a:solidFill>
                  <a:srgbClr val="00B050"/>
                </a:solidFill>
              </a:rPr>
              <a:t> workshop: </a:t>
            </a:r>
          </a:p>
          <a:p>
            <a:r>
              <a:rPr lang="it-IT" sz="1600" dirty="0" smtClean="0"/>
              <a:t>30-60</a:t>
            </a:r>
            <a:r>
              <a:rPr lang="it-IT" sz="1600" b="1" dirty="0" smtClean="0">
                <a:solidFill>
                  <a:srgbClr val="00B050"/>
                </a:solidFill>
              </a:rPr>
              <a:t> </a:t>
            </a:r>
            <a:r>
              <a:rPr lang="it-IT" sz="1600" dirty="0" err="1" smtClean="0"/>
              <a:t>stakeholders</a:t>
            </a:r>
            <a:r>
              <a:rPr lang="it-IT" sz="1600" dirty="0" smtClean="0"/>
              <a:t> </a:t>
            </a:r>
            <a:r>
              <a:rPr lang="it-IT" sz="1600" dirty="0"/>
              <a:t>and </a:t>
            </a:r>
            <a:r>
              <a:rPr lang="it-IT" sz="1600" dirty="0" err="1"/>
              <a:t>experts</a:t>
            </a:r>
            <a:r>
              <a:rPr lang="it-IT" sz="1600" dirty="0"/>
              <a:t> (</a:t>
            </a:r>
            <a:r>
              <a:rPr lang="it-IT" sz="1600" dirty="0" err="1"/>
              <a:t>selected</a:t>
            </a:r>
            <a:r>
              <a:rPr lang="it-IT" sz="1600" dirty="0"/>
              <a:t> and </a:t>
            </a:r>
            <a:r>
              <a:rPr lang="it-IT" sz="1600" dirty="0" err="1"/>
              <a:t>balanced</a:t>
            </a:r>
            <a:r>
              <a:rPr lang="it-IT" sz="1600" dirty="0"/>
              <a:t> </a:t>
            </a:r>
            <a:r>
              <a:rPr lang="it-IT" sz="1600" dirty="0" err="1"/>
              <a:t>representatives</a:t>
            </a:r>
            <a:r>
              <a:rPr lang="it-IT" sz="1600" dirty="0" smtClean="0"/>
              <a:t>) </a:t>
            </a:r>
            <a:r>
              <a:rPr lang="it-IT" sz="1600" dirty="0" err="1" smtClean="0"/>
              <a:t>working</a:t>
            </a:r>
            <a:r>
              <a:rPr lang="it-IT" sz="1600" dirty="0" smtClean="0"/>
              <a:t> </a:t>
            </a:r>
            <a:r>
              <a:rPr lang="it-IT" sz="1600" dirty="0" err="1" smtClean="0"/>
              <a:t>together</a:t>
            </a:r>
            <a:r>
              <a:rPr lang="it-IT" sz="1600" dirty="0" smtClean="0"/>
              <a:t> | </a:t>
            </a:r>
            <a:r>
              <a:rPr lang="it-IT" sz="1600" dirty="0" err="1" smtClean="0"/>
              <a:t>RefreSCAR</a:t>
            </a:r>
            <a:r>
              <a:rPr lang="it-IT" sz="1600" dirty="0" smtClean="0"/>
              <a:t> </a:t>
            </a:r>
            <a:r>
              <a:rPr lang="it-IT" sz="1600" dirty="0"/>
              <a:t>+ </a:t>
            </a:r>
            <a:r>
              <a:rPr lang="it-IT" sz="1600" dirty="0">
                <a:solidFill>
                  <a:schemeClr val="bg1">
                    <a:lumMod val="50000"/>
                  </a:schemeClr>
                </a:solidFill>
              </a:rPr>
              <a:t>SCAR CWG SFU 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RC</a:t>
            </a:r>
            <a:endParaRPr lang="it-IT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660720" y="1152570"/>
            <a:ext cx="647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err="1" smtClean="0">
                <a:solidFill>
                  <a:schemeClr val="bg1">
                    <a:lumMod val="50000"/>
                  </a:schemeClr>
                </a:solidFill>
              </a:rPr>
              <a:t>Preparatory</a:t>
            </a:r>
            <a:r>
              <a:rPr lang="it-IT" sz="1600" b="1" dirty="0" smtClean="0">
                <a:solidFill>
                  <a:schemeClr val="bg1">
                    <a:lumMod val="50000"/>
                  </a:schemeClr>
                </a:solidFill>
              </a:rPr>
              <a:t> work: </a:t>
            </a:r>
            <a:r>
              <a:rPr lang="it-IT" sz="1600" dirty="0" err="1" smtClean="0">
                <a:solidFill>
                  <a:schemeClr val="bg1">
                    <a:lumMod val="50000"/>
                  </a:schemeClr>
                </a:solidFill>
              </a:rPr>
              <a:t>criteria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 for gap </a:t>
            </a:r>
            <a:r>
              <a:rPr lang="it-IT" sz="1600" dirty="0" err="1" smtClean="0">
                <a:solidFill>
                  <a:schemeClr val="bg1">
                    <a:lumMod val="50000"/>
                  </a:schemeClr>
                </a:solidFill>
              </a:rPr>
              <a:t>analysis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it-IT" sz="1600" dirty="0" err="1" smtClean="0">
                <a:solidFill>
                  <a:schemeClr val="bg1">
                    <a:lumMod val="50000"/>
                  </a:schemeClr>
                </a:solidFill>
              </a:rPr>
              <a:t>reference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list (</a:t>
            </a:r>
            <a:r>
              <a:rPr lang="it-IT" sz="1600" i="1" dirty="0" smtClean="0">
                <a:solidFill>
                  <a:schemeClr val="bg1">
                    <a:lumMod val="50000"/>
                  </a:schemeClr>
                </a:solidFill>
              </a:rPr>
              <a:t>living </a:t>
            </a:r>
            <a:r>
              <a:rPr lang="it-IT" sz="1600" i="1" dirty="0" err="1" smtClean="0">
                <a:solidFill>
                  <a:schemeClr val="bg1">
                    <a:lumMod val="50000"/>
                  </a:schemeClr>
                </a:solidFill>
              </a:rPr>
              <a:t>document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it-IT" sz="1600" dirty="0" err="1" smtClean="0">
                <a:solidFill>
                  <a:schemeClr val="bg1">
                    <a:lumMod val="50000"/>
                  </a:schemeClr>
                </a:solidFill>
              </a:rPr>
              <a:t>criteria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 for </a:t>
            </a:r>
            <a:r>
              <a:rPr lang="it-IT" sz="1600" dirty="0" err="1" smtClean="0">
                <a:solidFill>
                  <a:schemeClr val="bg1">
                    <a:lumMod val="50000"/>
                  </a:schemeClr>
                </a:solidFill>
              </a:rPr>
              <a:t>selection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 of </a:t>
            </a:r>
            <a:r>
              <a:rPr lang="it-IT" sz="1600" dirty="0" err="1" smtClean="0">
                <a:solidFill>
                  <a:schemeClr val="bg1">
                    <a:lumMod val="50000"/>
                  </a:schemeClr>
                </a:solidFill>
              </a:rPr>
              <a:t>experts</a:t>
            </a:r>
            <a:r>
              <a:rPr lang="it-IT" sz="1600" dirty="0" smtClean="0">
                <a:solidFill>
                  <a:schemeClr val="bg1">
                    <a:lumMod val="50000"/>
                  </a:schemeClr>
                </a:solidFill>
              </a:rPr>
              <a:t> | </a:t>
            </a:r>
            <a:r>
              <a:rPr lang="it-IT" sz="1600" dirty="0">
                <a:solidFill>
                  <a:schemeClr val="bg1">
                    <a:lumMod val="50000"/>
                  </a:schemeClr>
                </a:solidFill>
              </a:rPr>
              <a:t>SCAR CWG SFU RC</a:t>
            </a:r>
          </a:p>
        </p:txBody>
      </p:sp>
    </p:spTree>
    <p:extLst>
      <p:ext uri="{BB962C8B-B14F-4D97-AF65-F5344CB8AC3E}">
        <p14:creationId xmlns:p14="http://schemas.microsoft.com/office/powerpoint/2010/main" val="212863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Timing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1DE0-DF6E-4959-8875-12654D39EC88}" type="slidenum">
              <a:rPr lang="it-IT" smtClean="0"/>
              <a:pPr/>
              <a:t>5</a:t>
            </a:fld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/>
          <a:srcRect l="2162" t="22102" r="5202" b="24564"/>
          <a:stretch/>
        </p:blipFill>
        <p:spPr>
          <a:xfrm>
            <a:off x="109376" y="1334530"/>
            <a:ext cx="12082624" cy="391297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054443" y="5395524"/>
            <a:ext cx="1015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timeline might slip, depending on when the activities (gap analysis) officially start.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43116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1DE0-DF6E-4959-8875-12654D39EC88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062681" y="2331308"/>
            <a:ext cx="101197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 smtClean="0">
                <a:solidFill>
                  <a:srgbClr val="C00000"/>
                </a:solidFill>
              </a:rPr>
              <a:t>Requested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templates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have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been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appropriately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filled</a:t>
            </a:r>
            <a:r>
              <a:rPr lang="it-IT" b="1" dirty="0" smtClean="0">
                <a:solidFill>
                  <a:srgbClr val="C00000"/>
                </a:solidFill>
              </a:rPr>
              <a:t> in</a:t>
            </a:r>
          </a:p>
          <a:p>
            <a:pPr marL="742939" lvl="1" indent="-285750">
              <a:buFontTx/>
              <a:buChar char="-"/>
            </a:pPr>
            <a:r>
              <a:rPr lang="it-IT" dirty="0" err="1" smtClean="0"/>
              <a:t>ToR</a:t>
            </a:r>
            <a:r>
              <a:rPr lang="it-IT" dirty="0" smtClean="0"/>
              <a:t> </a:t>
            </a:r>
            <a:r>
              <a:rPr lang="it-IT" dirty="0" err="1" smtClean="0"/>
              <a:t>template</a:t>
            </a:r>
            <a:r>
              <a:rPr lang="it-IT" dirty="0" smtClean="0"/>
              <a:t> + some </a:t>
            </a:r>
            <a:r>
              <a:rPr lang="it-IT" dirty="0" err="1" smtClean="0"/>
              <a:t>annexes</a:t>
            </a:r>
            <a:r>
              <a:rPr lang="it-IT" dirty="0" smtClean="0"/>
              <a:t> to serve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preparatory</a:t>
            </a:r>
            <a:r>
              <a:rPr lang="it-IT" dirty="0" smtClean="0"/>
              <a:t> work: gap </a:t>
            </a:r>
            <a:r>
              <a:rPr lang="it-IT" dirty="0" err="1" smtClean="0"/>
              <a:t>analysis</a:t>
            </a:r>
            <a:r>
              <a:rPr lang="it-IT" dirty="0" smtClean="0"/>
              <a:t> </a:t>
            </a:r>
            <a:r>
              <a:rPr lang="it-IT" dirty="0" err="1" smtClean="0"/>
              <a:t>criteria</a:t>
            </a:r>
            <a:r>
              <a:rPr lang="it-IT" dirty="0" smtClean="0"/>
              <a:t> | </a:t>
            </a:r>
            <a:r>
              <a:rPr lang="it-IT" dirty="0" err="1" smtClean="0"/>
              <a:t>reference</a:t>
            </a:r>
            <a:r>
              <a:rPr lang="it-IT" dirty="0" smtClean="0"/>
              <a:t> list | </a:t>
            </a:r>
            <a:r>
              <a:rPr lang="it-IT" dirty="0" err="1" smtClean="0"/>
              <a:t>experts</a:t>
            </a:r>
            <a:r>
              <a:rPr lang="it-IT" dirty="0" smtClean="0"/>
              <a:t>’ </a:t>
            </a:r>
            <a:r>
              <a:rPr lang="it-IT" dirty="0" err="1" smtClean="0"/>
              <a:t>profile</a:t>
            </a:r>
            <a:r>
              <a:rPr lang="it-IT" dirty="0" smtClean="0"/>
              <a:t> </a:t>
            </a:r>
            <a:r>
              <a:rPr lang="it-IT" dirty="0" err="1" smtClean="0"/>
              <a:t>criteria</a:t>
            </a:r>
            <a:endParaRPr lang="it-IT" dirty="0"/>
          </a:p>
          <a:p>
            <a:pPr marL="742939" lvl="1" indent="-285750">
              <a:buFontTx/>
              <a:buChar char="-"/>
            </a:pPr>
            <a:endParaRPr lang="it-IT" dirty="0" smtClean="0"/>
          </a:p>
          <a:p>
            <a:r>
              <a:rPr lang="it-IT" b="1" dirty="0" err="1" smtClean="0">
                <a:solidFill>
                  <a:srgbClr val="C00000"/>
                </a:solidFill>
              </a:rPr>
              <a:t>RefreSCAR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will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shortly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contact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their</a:t>
            </a:r>
            <a:r>
              <a:rPr lang="it-IT" b="1" dirty="0" smtClean="0">
                <a:solidFill>
                  <a:srgbClr val="C00000"/>
                </a:solidFill>
              </a:rPr>
              <a:t> Knowledge Provider to </a:t>
            </a:r>
            <a:r>
              <a:rPr lang="it-IT" b="1" dirty="0" err="1" smtClean="0">
                <a:solidFill>
                  <a:srgbClr val="C00000"/>
                </a:solidFill>
              </a:rPr>
              <a:t>seek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expression</a:t>
            </a:r>
            <a:r>
              <a:rPr lang="it-IT" b="1" dirty="0" smtClean="0">
                <a:solidFill>
                  <a:srgbClr val="C00000"/>
                </a:solidFill>
              </a:rPr>
              <a:t> of </a:t>
            </a:r>
            <a:r>
              <a:rPr lang="it-IT" b="1" dirty="0" err="1" smtClean="0">
                <a:solidFill>
                  <a:srgbClr val="C00000"/>
                </a:solidFill>
              </a:rPr>
              <a:t>interest</a:t>
            </a:r>
            <a:endParaRPr lang="it-IT" b="1" dirty="0" smtClean="0">
              <a:solidFill>
                <a:srgbClr val="C00000"/>
              </a:solidFill>
            </a:endParaRPr>
          </a:p>
          <a:p>
            <a:endParaRPr lang="it-IT" b="1" dirty="0">
              <a:solidFill>
                <a:srgbClr val="C00000"/>
              </a:solidFill>
            </a:endParaRPr>
          </a:p>
          <a:p>
            <a:r>
              <a:rPr lang="it-IT" b="1" dirty="0">
                <a:solidFill>
                  <a:srgbClr val="C00000"/>
                </a:solidFill>
              </a:rPr>
              <a:t>SCAR CWG SFU </a:t>
            </a:r>
            <a:r>
              <a:rPr lang="it-IT" b="1" dirty="0" smtClean="0">
                <a:solidFill>
                  <a:srgbClr val="C00000"/>
                </a:solidFill>
              </a:rPr>
              <a:t>WG8 RC </a:t>
            </a:r>
            <a:r>
              <a:rPr lang="it-IT" b="1" dirty="0" err="1" smtClean="0">
                <a:solidFill>
                  <a:srgbClr val="C00000"/>
                </a:solidFill>
              </a:rPr>
              <a:t>will</a:t>
            </a:r>
            <a:r>
              <a:rPr lang="it-IT" b="1" dirty="0" smtClean="0">
                <a:solidFill>
                  <a:srgbClr val="C00000"/>
                </a:solidFill>
              </a:rPr>
              <a:t> continue the </a:t>
            </a:r>
            <a:r>
              <a:rPr lang="it-IT" b="1" dirty="0" err="1" smtClean="0">
                <a:solidFill>
                  <a:srgbClr val="C00000"/>
                </a:solidFill>
              </a:rPr>
              <a:t>preparatory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 err="1" smtClean="0">
                <a:solidFill>
                  <a:srgbClr val="C00000"/>
                </a:solidFill>
              </a:rPr>
              <a:t>activities</a:t>
            </a:r>
            <a:r>
              <a:rPr lang="it-IT" b="1" dirty="0" smtClean="0">
                <a:solidFill>
                  <a:srgbClr val="C00000"/>
                </a:solidFill>
              </a:rPr>
              <a:t>, </a:t>
            </a:r>
            <a:r>
              <a:rPr lang="it-IT" b="1" dirty="0" err="1" smtClean="0">
                <a:solidFill>
                  <a:srgbClr val="C00000"/>
                </a:solidFill>
              </a:rPr>
              <a:t>supporting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smtClean="0">
                <a:solidFill>
                  <a:srgbClr val="C00000"/>
                </a:solidFill>
              </a:rPr>
              <a:t>RefreSCAR</a:t>
            </a:r>
            <a:endParaRPr lang="it-I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18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1DE0-DF6E-4959-8875-12654D39EC88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063691" y="2687217"/>
            <a:ext cx="10077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 err="1" smtClean="0">
                <a:solidFill>
                  <a:schemeClr val="bg1"/>
                </a:solidFill>
              </a:rPr>
              <a:t>Thank</a:t>
            </a:r>
            <a:r>
              <a:rPr lang="it-IT" sz="5400" b="1" dirty="0" smtClean="0">
                <a:solidFill>
                  <a:schemeClr val="bg1"/>
                </a:solidFill>
              </a:rPr>
              <a:t> </a:t>
            </a:r>
            <a:r>
              <a:rPr lang="it-IT" sz="5400" b="1" dirty="0" err="1" smtClean="0">
                <a:solidFill>
                  <a:schemeClr val="bg1"/>
                </a:solidFill>
              </a:rPr>
              <a:t>you</a:t>
            </a:r>
            <a:r>
              <a:rPr lang="it-IT" sz="5400" b="1" dirty="0" smtClean="0">
                <a:solidFill>
                  <a:schemeClr val="bg1"/>
                </a:solidFill>
              </a:rPr>
              <a:t> for </a:t>
            </a:r>
            <a:r>
              <a:rPr lang="it-IT" sz="5400" b="1" dirty="0" err="1" smtClean="0">
                <a:solidFill>
                  <a:schemeClr val="bg1"/>
                </a:solidFill>
              </a:rPr>
              <a:t>your</a:t>
            </a:r>
            <a:r>
              <a:rPr lang="it-IT" sz="5400" b="1" dirty="0" smtClean="0">
                <a:solidFill>
                  <a:schemeClr val="bg1"/>
                </a:solidFill>
              </a:rPr>
              <a:t> </a:t>
            </a:r>
            <a:r>
              <a:rPr lang="it-IT" sz="5400" b="1" dirty="0" err="1" smtClean="0">
                <a:solidFill>
                  <a:schemeClr val="bg1"/>
                </a:solidFill>
              </a:rPr>
              <a:t>attention</a:t>
            </a:r>
            <a:r>
              <a:rPr lang="it-IT" sz="5400" b="1" dirty="0" smtClean="0">
                <a:solidFill>
                  <a:schemeClr val="bg1"/>
                </a:solidFill>
              </a:rPr>
              <a:t>!</a:t>
            </a:r>
            <a:endParaRPr lang="it-IT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085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598</TotalTime>
  <Words>428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Tema di Office</vt:lpstr>
      <vt:lpstr>Themes for RefreSCAR ToR:  Risk communication</vt:lpstr>
      <vt:lpstr>Overview</vt:lpstr>
      <vt:lpstr>Overview</vt:lpstr>
      <vt:lpstr>Methodology </vt:lpstr>
      <vt:lpstr>Timing</vt:lpstr>
      <vt:lpstr>Next steps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Nadin Anna</dc:creator>
  <cp:lastModifiedBy>Tiozzo Barbara</cp:lastModifiedBy>
  <cp:revision>60</cp:revision>
  <dcterms:created xsi:type="dcterms:W3CDTF">2017-09-28T10:48:26Z</dcterms:created>
  <dcterms:modified xsi:type="dcterms:W3CDTF">2025-05-08T07:24:34Z</dcterms:modified>
</cp:coreProperties>
</file>