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62" r:id="rId6"/>
  </p:sldMasterIdLst>
  <p:notesMasterIdLst>
    <p:notesMasterId r:id="rId11"/>
  </p:notesMasterIdLst>
  <p:sldIdLst>
    <p:sldId id="260" r:id="rId7"/>
    <p:sldId id="290" r:id="rId8"/>
    <p:sldId id="292" r:id="rId9"/>
    <p:sldId id="291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B958"/>
    <a:srgbClr val="42893B"/>
    <a:srgbClr val="BB9952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00" autoAdjust="0"/>
  </p:normalViewPr>
  <p:slideViewPr>
    <p:cSldViewPr snapToGrid="0">
      <p:cViewPr varScale="1">
        <p:scale>
          <a:sx n="100" d="100"/>
          <a:sy n="100" d="100"/>
        </p:scale>
        <p:origin x="1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8E225-888C-4B40-BCFF-2FD70179E864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A26F0-FC61-4B56-94FD-3603B597559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de-DE" dirty="0"/>
          </a:p>
        </p:txBody>
      </p:sp>
    </p:spTree>
    <p:extLst>
      <p:ext uri="{BB962C8B-B14F-4D97-AF65-F5344CB8AC3E}">
        <p14:creationId xmlns:p14="http://schemas.microsoft.com/office/powerpoint/2010/main" val="2816670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26F0-FC61-4B56-94FD-3603B597559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869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7BE29-E167-3017-0DDC-3465CE901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2F63D7-F385-3FB0-BC94-042A57461D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367AAC-1021-3558-9279-C2DA80C51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AF28B-645B-519B-31E7-D6672AA988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26F0-FC61-4B56-94FD-3603B597559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624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13.05.2025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51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13.05.2025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 descr="C:\Users\EMIDA\Desktop\AGES_PC\ERANET\EMIDA\CWG\Logo template CWG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4233" y="0"/>
            <a:ext cx="12196233" cy="18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036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13.05.2025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84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13.05.2025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26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327546" y="2466019"/>
            <a:ext cx="8389734" cy="332398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Regulatory aspects in Animal Welfare research – update</a:t>
            </a:r>
          </a:p>
          <a:p>
            <a:endParaRPr lang="en-US" sz="3200" dirty="0">
              <a:solidFill>
                <a:prstClr val="black"/>
              </a:solidFill>
            </a:endParaRPr>
          </a:p>
          <a:p>
            <a:r>
              <a:rPr lang="en-US" sz="2400" dirty="0"/>
              <a:t>Strategy &amp; Foresight Unit meeting</a:t>
            </a:r>
            <a:endParaRPr lang="en-US" sz="2400" dirty="0">
              <a:cs typeface="Calibri"/>
            </a:endParaRPr>
          </a:p>
          <a:p>
            <a:r>
              <a:rPr lang="it-IT" sz="2400" dirty="0"/>
              <a:t>13 </a:t>
            </a:r>
            <a:r>
              <a:rPr lang="it-IT" sz="2400" dirty="0" err="1"/>
              <a:t>May</a:t>
            </a:r>
            <a:r>
              <a:rPr lang="it-IT" sz="2400" dirty="0"/>
              <a:t> 2025</a:t>
            </a:r>
            <a:endParaRPr lang="en-US" sz="2400" dirty="0">
              <a:cs typeface="Calibri"/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sz="2400" b="1" dirty="0">
                <a:cs typeface="Calibri"/>
              </a:rPr>
              <a:t>Romano Zilli</a:t>
            </a:r>
          </a:p>
          <a:p>
            <a:r>
              <a:rPr lang="en-US" sz="2400" dirty="0">
                <a:cs typeface="Calibri"/>
              </a:rPr>
              <a:t>IZSLT</a:t>
            </a:r>
          </a:p>
        </p:txBody>
      </p:sp>
    </p:spTree>
    <p:extLst>
      <p:ext uri="{BB962C8B-B14F-4D97-AF65-F5344CB8AC3E}">
        <p14:creationId xmlns:p14="http://schemas.microsoft.com/office/powerpoint/2010/main" val="2896162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9"/>
          <p:cNvSpPr>
            <a:spLocks noChangeArrowheads="1"/>
          </p:cNvSpPr>
          <p:nvPr/>
        </p:nvSpPr>
        <p:spPr bwMode="auto">
          <a:xfrm>
            <a:off x="2442145" y="1457290"/>
            <a:ext cx="72739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hu-HU" sz="2800" b="1" dirty="0"/>
          </a:p>
          <a:p>
            <a:endParaRPr lang="en-US" sz="2800" b="1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ECDC4AB-52A4-384E-D286-D560E87FA53C}"/>
              </a:ext>
            </a:extLst>
          </p:cNvPr>
          <p:cNvSpPr txBox="1"/>
          <p:nvPr/>
        </p:nvSpPr>
        <p:spPr>
          <a:xfrm>
            <a:off x="3909848" y="555543"/>
            <a:ext cx="1100139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“PERSPECTIVES FROM THE SCIENCE-POLICY INTERFACE IN AHW”</a:t>
            </a:r>
            <a:br>
              <a:rPr lang="en-US" sz="2200" b="1" dirty="0"/>
            </a:br>
            <a:r>
              <a:rPr lang="en-US" sz="2200" dirty="0"/>
              <a:t>(More, 2019)</a:t>
            </a:r>
          </a:p>
          <a:p>
            <a:endParaRPr lang="en-US" sz="2200" dirty="0"/>
          </a:p>
          <a:p>
            <a:endParaRPr lang="en-US" sz="2200" dirty="0"/>
          </a:p>
          <a:p>
            <a:pPr lvl="2"/>
            <a:endParaRPr lang="en-US" sz="2200" dirty="0"/>
          </a:p>
          <a:p>
            <a:pPr lvl="2"/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ED2F463-3180-1749-017B-3716AD20B16C}"/>
              </a:ext>
            </a:extLst>
          </p:cNvPr>
          <p:cNvSpPr txBox="1"/>
          <p:nvPr/>
        </p:nvSpPr>
        <p:spPr>
          <a:xfrm>
            <a:off x="270881" y="2519119"/>
            <a:ext cx="116164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Final version is </a:t>
            </a:r>
            <a:r>
              <a:rPr lang="en-US" sz="2200" b="1" dirty="0"/>
              <a:t>submitted to </a:t>
            </a:r>
            <a:r>
              <a:rPr lang="en-US" sz="2200" b="1" dirty="0" err="1"/>
              <a:t>RefreSCAR</a:t>
            </a:r>
            <a:r>
              <a:rPr lang="en-US" sz="2200" b="1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2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Thanks</a:t>
            </a:r>
            <a:r>
              <a:rPr lang="en-US" sz="2200" b="1" dirty="0"/>
              <a:t> </a:t>
            </a:r>
            <a:r>
              <a:rPr lang="en-US" sz="2200" dirty="0"/>
              <a:t>to contributions and inputs, ideas, brainstorming;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200" b="1" dirty="0"/>
              <a:t>Introduction:</a:t>
            </a:r>
            <a:r>
              <a:rPr lang="en-US" sz="2200" dirty="0"/>
              <a:t> </a:t>
            </a:r>
            <a:r>
              <a:rPr lang="en-US" sz="2200" dirty="0" err="1"/>
              <a:t>Agro</a:t>
            </a:r>
            <a:r>
              <a:rPr lang="en-US" sz="2200" dirty="0"/>
              <a:t>-Food sector highly </a:t>
            </a:r>
            <a:r>
              <a:rPr lang="en-US" sz="2200" i="1" dirty="0"/>
              <a:t>regulated</a:t>
            </a:r>
            <a:r>
              <a:rPr lang="en-US" sz="2200" dirty="0"/>
              <a:t> worldwide, also in Europe; livestock farming and food of animal origin </a:t>
            </a:r>
            <a:r>
              <a:rPr lang="en-US" sz="2200" b="1" dirty="0"/>
              <a:t>safety</a:t>
            </a:r>
            <a:r>
              <a:rPr lang="en-US" sz="2200" dirty="0"/>
              <a:t> are areas specifically interested by </a:t>
            </a:r>
            <a:r>
              <a:rPr lang="en-US" sz="2200" i="1" dirty="0"/>
              <a:t>laws</a:t>
            </a:r>
            <a:r>
              <a:rPr lang="en-US" sz="2200" dirty="0"/>
              <a:t> and </a:t>
            </a:r>
            <a:r>
              <a:rPr lang="en-US" sz="2200" i="1" dirty="0"/>
              <a:t>technical regulations standards</a:t>
            </a:r>
            <a:r>
              <a:rPr lang="en-US" sz="2200" dirty="0"/>
              <a:t>. Specific regard to </a:t>
            </a:r>
            <a:r>
              <a:rPr lang="en-US" sz="2200" b="1" dirty="0"/>
              <a:t>AW</a:t>
            </a:r>
            <a:r>
              <a:rPr lang="en-US" sz="2200" dirty="0"/>
              <a:t>, where most research actions target to results declared as aiming at policy.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lvl="2"/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26181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4DF03D-B05C-12E5-EDAB-AC7AA8F818B1}"/>
              </a:ext>
            </a:extLst>
          </p:cNvPr>
          <p:cNvSpPr txBox="1"/>
          <p:nvPr/>
        </p:nvSpPr>
        <p:spPr>
          <a:xfrm>
            <a:off x="665018" y="2178501"/>
            <a:ext cx="1086196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200" b="1" dirty="0"/>
              <a:t>Objectives of the requested study</a:t>
            </a:r>
            <a:r>
              <a:rPr lang="en-US" sz="2200" dirty="0"/>
              <a:t>: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to ensure that </a:t>
            </a:r>
            <a:r>
              <a:rPr lang="en-US" sz="2200" i="1" dirty="0"/>
              <a:t>research agendas align with policy priorities and needs</a:t>
            </a:r>
            <a:r>
              <a:rPr lang="en-US" sz="2200" dirty="0"/>
              <a:t>, EU level;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to get, from </a:t>
            </a:r>
            <a:r>
              <a:rPr lang="en-US" sz="2200" i="1" dirty="0"/>
              <a:t>investments</a:t>
            </a:r>
            <a:r>
              <a:rPr lang="en-US" sz="2200" dirty="0"/>
              <a:t> in AW research, results that are better achievable and </a:t>
            </a:r>
            <a:r>
              <a:rPr lang="en-US" sz="2200" i="1" dirty="0"/>
              <a:t>transferrable into policy</a:t>
            </a:r>
            <a:r>
              <a:rPr lang="en-US" sz="2200" dirty="0"/>
              <a:t>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to identify good practices for </a:t>
            </a:r>
            <a:r>
              <a:rPr lang="en-US" sz="2200" i="1" dirty="0"/>
              <a:t>translating scientific knowledge into policy</a:t>
            </a:r>
            <a:r>
              <a:rPr lang="en-US" sz="2200" dirty="0"/>
              <a:t>, with </a:t>
            </a:r>
            <a:r>
              <a:rPr lang="en-US" sz="2200" i="1" dirty="0"/>
              <a:t>Risk Analysis </a:t>
            </a:r>
            <a:r>
              <a:rPr lang="en-US" sz="2200" dirty="0"/>
              <a:t>approach</a:t>
            </a:r>
            <a:r>
              <a:rPr lang="en-US" sz="2200" i="1" dirty="0"/>
              <a:t>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to map existing pathways that facilitate the integration of Animal Welfare research into policy, identify barriers that hinder this process, and propose a toolkit to improve communication between researchers and policymakers.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200" b="1" dirty="0"/>
              <a:t>Anticipated outputs</a:t>
            </a:r>
            <a:r>
              <a:rPr lang="en-US" sz="2200" dirty="0"/>
              <a:t>: Final Technical Report, Policy Brief, Practice Brief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58048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0BDDA-24F8-F5E2-D5EE-9193DBEEB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9">
            <a:extLst>
              <a:ext uri="{FF2B5EF4-FFF2-40B4-BE49-F238E27FC236}">
                <a16:creationId xmlns:a16="http://schemas.microsoft.com/office/drawing/2014/main" id="{82F56D35-5F54-04B5-4408-9935FC652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145" y="1457290"/>
            <a:ext cx="72739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hu-HU" sz="2800" b="1" dirty="0"/>
          </a:p>
          <a:p>
            <a:endParaRPr lang="en-US" sz="2800" b="1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9CEDF97-1362-6C4F-56EC-E3733D6AE21A}"/>
              </a:ext>
            </a:extLst>
          </p:cNvPr>
          <p:cNvSpPr txBox="1"/>
          <p:nvPr/>
        </p:nvSpPr>
        <p:spPr>
          <a:xfrm>
            <a:off x="3909848" y="555543"/>
            <a:ext cx="1100139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“PERSPECTIVES FROM THE SCIENCE-POLICY INTERFACE IN AHW”</a:t>
            </a:r>
            <a:br>
              <a:rPr lang="en-US" sz="2200" b="1" dirty="0"/>
            </a:br>
            <a:r>
              <a:rPr lang="en-US" sz="2200" dirty="0"/>
              <a:t>(More, 2019)</a:t>
            </a:r>
          </a:p>
          <a:p>
            <a:endParaRPr lang="en-US" sz="2200" dirty="0"/>
          </a:p>
          <a:p>
            <a:endParaRPr lang="en-US" sz="2200" dirty="0"/>
          </a:p>
          <a:p>
            <a:pPr lvl="2"/>
            <a:endParaRPr lang="en-US" sz="2200" dirty="0"/>
          </a:p>
          <a:p>
            <a:pPr lvl="2"/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6CB94CD-DAFA-6CBE-8082-ABD9BEF30014}"/>
              </a:ext>
            </a:extLst>
          </p:cNvPr>
          <p:cNvSpPr txBox="1"/>
          <p:nvPr/>
        </p:nvSpPr>
        <p:spPr>
          <a:xfrm>
            <a:off x="270750" y="1671050"/>
            <a:ext cx="1128394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/>
              <a:t>Feedback from Bríd</a:t>
            </a:r>
            <a:r>
              <a:rPr lang="it-IT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it-IT" sz="24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McClearn</a:t>
            </a:r>
            <a:r>
              <a:rPr lang="it-IT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</a:t>
            </a:r>
            <a:r>
              <a:rPr lang="it-IT" sz="24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RefreSCAR</a:t>
            </a:r>
            <a:r>
              <a:rPr lang="it-IT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/</a:t>
            </a:r>
            <a:r>
              <a:rPr lang="it-IT" sz="24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Teagasc</a:t>
            </a:r>
            <a:r>
              <a:rPr lang="it-IT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b="1" dirty="0"/>
              <a:t> for clarification:</a:t>
            </a:r>
          </a:p>
          <a:p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Q1: “Can you define OC’s please?”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200" i="1" dirty="0"/>
              <a:t>A1: Official Controls</a:t>
            </a:r>
          </a:p>
          <a:p>
            <a:pPr lvl="2"/>
            <a:endParaRPr lang="en-US" sz="2200" i="1" dirty="0"/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Q2: “The anticipated outputs include a Final Technical Report, a Policy Brief, and a Practice Brief, … </a:t>
            </a:r>
            <a:r>
              <a:rPr lang="en-US" sz="2200" i="1" dirty="0"/>
              <a:t>different target audience for the </a:t>
            </a:r>
            <a:r>
              <a:rPr lang="en-US" sz="2200" i="1" dirty="0" err="1"/>
              <a:t>Practise</a:t>
            </a:r>
            <a:r>
              <a:rPr lang="en-US" sz="2200" i="1" dirty="0"/>
              <a:t> Brief?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A2: </a:t>
            </a:r>
            <a:r>
              <a:rPr lang="en-US" sz="2200" i="1" dirty="0"/>
              <a:t>Insertion into the </a:t>
            </a:r>
            <a:r>
              <a:rPr lang="en-US" sz="2200" i="1" dirty="0" err="1"/>
              <a:t>ToR</a:t>
            </a:r>
            <a:r>
              <a:rPr lang="en-US" sz="2200" i="1" dirty="0"/>
              <a:t> text</a:t>
            </a:r>
            <a:r>
              <a:rPr lang="en-US" sz="2200" dirty="0"/>
              <a:t>:</a:t>
            </a:r>
          </a:p>
          <a:p>
            <a:pPr lvl="2" algn="just"/>
            <a:r>
              <a:rPr lang="en-US" sz="2200" dirty="0"/>
              <a:t>“The anticipated outputs include a Final Technical Report, a Policy Brief </a:t>
            </a:r>
            <a:r>
              <a:rPr lang="en-US" sz="2200" i="1" dirty="0"/>
              <a:t>mainly addressed to policy makers</a:t>
            </a:r>
            <a:r>
              <a:rPr lang="en-US" sz="2200" dirty="0"/>
              <a:t>, and a Practice Brief </a:t>
            </a:r>
            <a:r>
              <a:rPr lang="en-US" sz="2200" i="1" dirty="0"/>
              <a:t>destined both to policy makers/funding organizations and to researchers, with potential to be shared with other stakeholders</a:t>
            </a:r>
            <a:r>
              <a:rPr lang="en-US" sz="2200" dirty="0"/>
              <a:t>; all described tools should be designed to support more effective and transparent science-policy interactions.”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lvl="2"/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7179272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efra Document" ma:contentTypeID="0x010100672A3FCA98991645BE083C320B7539B70204004E7F997279EB894EB964AE2B6B4AC03E" ma:contentTypeVersion="28" ma:contentTypeDescription="new Document or upload" ma:contentTypeScope="" ma:versionID="9e559f0b13e4f734406be5c23468443b">
  <xsd:schema xmlns:xsd="http://www.w3.org/2001/XMLSchema" xmlns:xs="http://www.w3.org/2001/XMLSchema" xmlns:p="http://schemas.microsoft.com/office/2006/metadata/properties" xmlns:ns2="41b3ec6c-eebd-4435-b1cb-6f93f025f7d1" targetNamespace="http://schemas.microsoft.com/office/2006/metadata/properties" ma:root="true" ma:fieldsID="fa8563672f8490ab8f1b540516dfe33b" ns2:_="">
    <xsd:import namespace="41b3ec6c-eebd-4435-b1cb-6f93f025f7d1"/>
    <xsd:element name="properties">
      <xsd:complexType>
        <xsd:sequence>
          <xsd:element name="documentManagement">
            <xsd:complexType>
              <xsd:all>
                <xsd:element ref="ns2:dlc_EmailSubject" minOccurs="0"/>
                <xsd:element ref="ns2:dlc_EmailTo" minOccurs="0"/>
                <xsd:element ref="ns2:dlc_EmailFrom" minOccurs="0"/>
                <xsd:element ref="ns2:dlc_EmailCC" minOccurs="0"/>
                <xsd:element ref="ns2:dlc_EmailSentUTC" minOccurs="0"/>
                <xsd:element ref="ns2:dlc_EmailReceivedUTC" minOccurs="0"/>
                <xsd:element ref="ns2:bcb1675984d34ae3a1ed6b6e433c98de" minOccurs="0"/>
                <xsd:element ref="ns2:TaxCatchAll" minOccurs="0"/>
                <xsd:element ref="ns2:TaxCatchAllLabel" minOccurs="0"/>
                <xsd:element ref="ns2:peb8f3fab875401ca34a9f28cac4640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3ec6c-eebd-4435-b1cb-6f93f025f7d1" elementFormDefault="qualified">
    <xsd:import namespace="http://schemas.microsoft.com/office/2006/documentManagement/types"/>
    <xsd:import namespace="http://schemas.microsoft.com/office/infopath/2007/PartnerControls"/>
    <xsd:element name="dlc_EmailSubject" ma:index="8" nillable="true" ma:displayName="Subject" ma:description="" ma:internalName="dlc_EmailSubject">
      <xsd:simpleType>
        <xsd:restriction base="dms:Note"/>
      </xsd:simpleType>
    </xsd:element>
    <xsd:element name="dlc_EmailTo" ma:index="9" nillable="true" ma:displayName="To" ma:description="" ma:internalName="dlc_EmailTo">
      <xsd:simpleType>
        <xsd:restriction base="dms:Note"/>
      </xsd:simpleType>
    </xsd:element>
    <xsd:element name="dlc_EmailFrom" ma:index="10" nillable="true" ma:displayName="From" ma:description="" ma:internalName="dlc_EmailFrom">
      <xsd:simpleType>
        <xsd:restriction base="dms:Text">
          <xsd:maxLength value="255"/>
        </xsd:restriction>
      </xsd:simpleType>
    </xsd:element>
    <xsd:element name="dlc_EmailCC" ma:index="11" nillable="true" ma:displayName="CC" ma:description="" ma:internalName="dlc_EmailCC">
      <xsd:simpleType>
        <xsd:restriction base="dms:Note">
          <xsd:maxLength value="1024"/>
        </xsd:restriction>
      </xsd:simpleType>
    </xsd:element>
    <xsd:element name="dlc_EmailSentUTC" ma:index="12" nillable="true" ma:displayName="Date Sent" ma:description="" ma:internalName="dlc_EmailSentUTC">
      <xsd:simpleType>
        <xsd:restriction base="dms:DateTime"/>
      </xsd:simpleType>
    </xsd:element>
    <xsd:element name="dlc_EmailReceivedUTC" ma:index="13" nillable="true" ma:displayName="Date Received" ma:description="" ma:internalName="dlc_EmailReceivedUTC">
      <xsd:simpleType>
        <xsd:restriction base="dms:DateTime"/>
      </xsd:simpleType>
    </xsd:element>
    <xsd:element name="bcb1675984d34ae3a1ed6b6e433c98de" ma:index="14" nillable="true" ma:taxonomy="true" ma:internalName="bcb1675984d34ae3a1ed6b6e433c98de" ma:taxonomyFieldName="Directorate" ma:displayName="Directorate" ma:default="" ma:fieldId="{bcb16759-84d3-4ae3-a1ed-6b6e433c98de}" ma:sspId="fbabd5ee-c98c-4a9b-aa64-c82fd249b873" ma:termSetId="a3042207-bc74-4e42-93b3-dbb4e6115b8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5" nillable="true" ma:displayName="Taxonomy Catch All Column" ma:hidden="true" ma:list="{42838d3b-dc50-4afd-a98f-3166e782cda7}" ma:internalName="TaxCatchAll" ma:showField="CatchAllData" ma:web="53cff07f-a607-4223-9420-d4449d276f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6" nillable="true" ma:displayName="Taxonomy Catch All Column1" ma:hidden="true" ma:list="{42838d3b-dc50-4afd-a98f-3166e782cda7}" ma:internalName="TaxCatchAllLabel" ma:readOnly="true" ma:showField="CatchAllDataLabel" ma:web="53cff07f-a607-4223-9420-d4449d276f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eb8f3fab875401ca34a9f28cac46400" ma:index="18" nillable="true" ma:taxonomy="true" ma:internalName="peb8f3fab875401ca34a9f28cac46400" ma:taxonomyFieldName="SecurityClassification" ma:displayName="SecurityClassification" ma:default="" ma:fieldId="{9eb8f3fa-b875-401c-a34a-9f28cac46400}" ma:sspId="fbabd5ee-c98c-4a9b-aa64-c82fd249b873" ma:termSetId="cb8bbbf2-2a11-43af-a18e-40ed7c8e4b1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fbabd5ee-c98c-4a9b-aa64-c82fd249b873" ContentTypeId="0x010100672A3FCA98991645BE083C320B7539B70204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_EmailSentUTC xmlns="41b3ec6c-eebd-4435-b1cb-6f93f025f7d1" xsi:nil="true"/>
    <peb8f3fab875401ca34a9f28cac46400 xmlns="41b3ec6c-eebd-4435-b1cb-6f93f025f7d1">
      <Terms xmlns="http://schemas.microsoft.com/office/infopath/2007/PartnerControls"/>
    </peb8f3fab875401ca34a9f28cac46400>
    <dlc_EmailReceivedUTC xmlns="41b3ec6c-eebd-4435-b1cb-6f93f025f7d1" xsi:nil="true"/>
    <dlc_EmailFrom xmlns="41b3ec6c-eebd-4435-b1cb-6f93f025f7d1" xsi:nil="true"/>
    <dlc_EmailCC xmlns="41b3ec6c-eebd-4435-b1cb-6f93f025f7d1" xsi:nil="true"/>
    <dlc_EmailSubject xmlns="41b3ec6c-eebd-4435-b1cb-6f93f025f7d1" xsi:nil="true"/>
    <TaxCatchAll xmlns="41b3ec6c-eebd-4435-b1cb-6f93f025f7d1"/>
    <dlc_EmailTo xmlns="41b3ec6c-eebd-4435-b1cb-6f93f025f7d1" xsi:nil="true"/>
    <bcb1675984d34ae3a1ed6b6e433c98de xmlns="41b3ec6c-eebd-4435-b1cb-6f93f025f7d1">
      <Terms xmlns="http://schemas.microsoft.com/office/infopath/2007/PartnerControls"/>
    </bcb1675984d34ae3a1ed6b6e433c98de>
  </documentManagement>
</p:properties>
</file>

<file path=customXml/itemProps1.xml><?xml version="1.0" encoding="utf-8"?>
<ds:datastoreItem xmlns:ds="http://schemas.openxmlformats.org/officeDocument/2006/customXml" ds:itemID="{EA7D28DD-C0BF-4939-B828-78B0AF2880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b3ec6c-eebd-4435-b1cb-6f93f025f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4739D9-9974-4B5E-A012-09538060FCE9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9D1CBD2D-2887-43ED-ACCE-82E5B52D561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AE9C35F-3621-4337-9118-E40CC329895C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41b3ec6c-eebd-4435-b1cb-6f93f025f7d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2244</TotalTime>
  <Words>338</Words>
  <Application>Microsoft Office PowerPoint</Application>
  <PresentationFormat>Widescreen</PresentationFormat>
  <Paragraphs>42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Larissa</vt:lpstr>
      <vt:lpstr>1_Larissa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Győrffy Andrea</dc:creator>
  <cp:lastModifiedBy>ZilliR</cp:lastModifiedBy>
  <cp:revision>278</cp:revision>
  <dcterms:created xsi:type="dcterms:W3CDTF">2020-04-21T09:06:44Z</dcterms:created>
  <dcterms:modified xsi:type="dcterms:W3CDTF">2025-05-13T07:29:35Z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0x010100672A3FCA98991645BE083C320B7539B70204004E7F997279EB894EB964AE2B6B4AC03E</vt:lpwstr>
  </property>
  <property fmtid="{D5CDD505-2E9C-101B-9397-08002B2CF9AE}" pid="3" name="Directorate">
    <vt:lpwstr/>
  </property>
  <property fmtid="{D5CDD505-2E9C-101B-9397-08002B2CF9AE}" pid="4" name="SecurityClassification">
    <vt:lpwstr/>
  </property>
</Properties>
</file>