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omments/modernComment_25D_C253816D.xml" ContentType="application/vnd.ms-powerpoint.comment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147472763" r:id="rId2"/>
    <p:sldId id="2147472764" r:id="rId3"/>
    <p:sldId id="598" r:id="rId4"/>
    <p:sldId id="391" r:id="rId5"/>
    <p:sldId id="2147472767" r:id="rId6"/>
    <p:sldId id="267" r:id="rId7"/>
    <p:sldId id="393" r:id="rId8"/>
    <p:sldId id="394" r:id="rId9"/>
    <p:sldId id="2147472766" r:id="rId10"/>
    <p:sldId id="389" r:id="rId11"/>
    <p:sldId id="392" r:id="rId12"/>
    <p:sldId id="605" r:id="rId13"/>
    <p:sldId id="600" r:id="rId14"/>
    <p:sldId id="606" r:id="rId15"/>
    <p:sldId id="38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BB48D0-A9AE-4A37-3004-475416264FBA}" name="Waples, Ella" initials="EW" userId="S::Ella.Waples@defra.gov.uk::714d71ad-151d-4fb5-a0ac-dca92127aec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E082E3-2649-4A24-BAFB-0195115BCB3E}" v="13" dt="2025-05-13T13:45:02.503"/>
    <p1510:client id="{9DB4EBE1-5E8A-4F1A-A9F4-D71D0E6AC2BE}" v="1" dt="2025-05-14T12:59:13.9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efra-my.sharepoint.com/personal/ella_waples_defra_gov_uk/Documents/Documents/Science%20Oversight/ICRAD/ICRAD%20Call%20Outcomes%20Feb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efra-my.sharepoint.com/personal/ella_waples_defra_gov_uk/Documents/Documents/Science%20Oversight/ICRAD/ICRAD%20Call%20Outcomes%20Feb%20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efra-my.sharepoint.com/personal/ella_waples_defra_gov_uk/Documents/Documents/Science%20Oversight/ICRAD/ICRAD%20Call%20Outcomes%20Feb%20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'Q23'!$F$6</c:f>
              <c:strCache>
                <c:ptCount val="1"/>
              </c:strCache>
            </c:strRef>
          </c:tx>
          <c:explosion val="5"/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5B3-40E8-9BF5-04A7FFCB45B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5B3-40E8-9BF5-04A7FFCB45B7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9F2D8927-AB80-4231-AA0E-D8815E9C2616}" type="VALUE">
                      <a:rPr lang="en-US" b="1">
                        <a:solidFill>
                          <a:schemeClr val="accent2"/>
                        </a:solidFill>
                      </a:rPr>
                      <a:pPr/>
                      <a:t>[VALUE]</a:t>
                    </a:fld>
                    <a:endParaRPr lang="en-GB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5B3-40E8-9BF5-04A7FFCB45B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1C091D9-EF09-4BF5-B558-4BA0AEBE828D}" type="VALUE">
                      <a:rPr lang="en-US" b="1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/>
                      <a:t>[VALUE]</a:t>
                    </a:fld>
                    <a:endParaRPr lang="en-GB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5B3-40E8-9BF5-04A7FFCB45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'Q23'!$E$7:$E$8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'Q23'!$F$7:$F$8</c:f>
              <c:numCache>
                <c:formatCode>General</c:formatCode>
                <c:ptCount val="2"/>
                <c:pt idx="0">
                  <c:v>4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5B3-40E8-9BF5-04A7FFCB45B7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65B3-40E8-9BF5-04A7FFCB45B7}"/>
              </c:ext>
            </c:extLst>
          </c:dPt>
          <c:cat>
            <c:strRef>
              <c:f>'Q23'!$E$7:$E$8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'Q23'!$E$6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5B3-40E8-9BF5-04A7FFCB45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Aptos" panose="020B00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'Q14'!$A$28</c:f>
              <c:strCache>
                <c:ptCount val="1"/>
                <c:pt idx="0">
                  <c:v>High Importance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'Q14'!$B$27:$M$27</c:f>
              <c:strCache>
                <c:ptCount val="12"/>
                <c:pt idx="0">
                  <c:v>Access to public funding</c:v>
                </c:pt>
                <c:pt idx="1">
                  <c:v>Access to knowledge in other countries</c:v>
                </c:pt>
                <c:pt idx="2">
                  <c:v>Access to facilities in other countries</c:v>
                </c:pt>
                <c:pt idx="3">
                  <c:v>Develop new knowledge in the subject area</c:v>
                </c:pt>
                <c:pt idx="4">
                  <c:v>Build scientific relationships</c:v>
                </c:pt>
                <c:pt idx="5">
                  <c:v>Build commercial relationships</c:v>
                </c:pt>
                <c:pt idx="6">
                  <c:v>Build policy relationships</c:v>
                </c:pt>
                <c:pt idx="7">
                  <c:v>Become more internationally orientated</c:v>
                </c:pt>
                <c:pt idx="8">
                  <c:v>Build capacity to access EU funding in the future</c:v>
                </c:pt>
                <c:pt idx="9">
                  <c:v>Learn about good practice from peers</c:v>
                </c:pt>
                <c:pt idx="10">
                  <c:v>Enlarge knowledge in a known research area</c:v>
                </c:pt>
                <c:pt idx="11">
                  <c:v>Create (scientific) publications</c:v>
                </c:pt>
              </c:strCache>
            </c:strRef>
          </c:cat>
          <c:val>
            <c:numRef>
              <c:f>'Q14'!$B$28:$M$28</c:f>
              <c:numCache>
                <c:formatCode>General</c:formatCode>
                <c:ptCount val="12"/>
                <c:pt idx="0">
                  <c:v>83.333333333333343</c:v>
                </c:pt>
                <c:pt idx="1">
                  <c:v>66.666666666666657</c:v>
                </c:pt>
                <c:pt idx="2">
                  <c:v>44.444444444444443</c:v>
                </c:pt>
                <c:pt idx="3">
                  <c:v>94.444444444444443</c:v>
                </c:pt>
                <c:pt idx="4">
                  <c:v>94.444444444444443</c:v>
                </c:pt>
                <c:pt idx="5">
                  <c:v>0</c:v>
                </c:pt>
                <c:pt idx="6">
                  <c:v>5.5555555555555554</c:v>
                </c:pt>
                <c:pt idx="7">
                  <c:v>66.666666666666657</c:v>
                </c:pt>
                <c:pt idx="8">
                  <c:v>88.888888888888886</c:v>
                </c:pt>
                <c:pt idx="9">
                  <c:v>38.888888888888893</c:v>
                </c:pt>
                <c:pt idx="10">
                  <c:v>88.888888888888886</c:v>
                </c:pt>
                <c:pt idx="11">
                  <c:v>77.777777777777786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43-4E60-92AB-26C7DE74A337}"/>
            </c:ext>
          </c:extLst>
        </c:ser>
        <c:ser>
          <c:idx val="1"/>
          <c:order val="1"/>
          <c:tx>
            <c:strRef>
              <c:f>'Q14'!$A$29</c:f>
              <c:strCache>
                <c:ptCount val="1"/>
                <c:pt idx="0">
                  <c:v>Medium Importance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'Q14'!$B$27:$M$27</c:f>
              <c:strCache>
                <c:ptCount val="12"/>
                <c:pt idx="0">
                  <c:v>Access to public funding</c:v>
                </c:pt>
                <c:pt idx="1">
                  <c:v>Access to knowledge in other countries</c:v>
                </c:pt>
                <c:pt idx="2">
                  <c:v>Access to facilities in other countries</c:v>
                </c:pt>
                <c:pt idx="3">
                  <c:v>Develop new knowledge in the subject area</c:v>
                </c:pt>
                <c:pt idx="4">
                  <c:v>Build scientific relationships</c:v>
                </c:pt>
                <c:pt idx="5">
                  <c:v>Build commercial relationships</c:v>
                </c:pt>
                <c:pt idx="6">
                  <c:v>Build policy relationships</c:v>
                </c:pt>
                <c:pt idx="7">
                  <c:v>Become more internationally orientated</c:v>
                </c:pt>
                <c:pt idx="8">
                  <c:v>Build capacity to access EU funding in the future</c:v>
                </c:pt>
                <c:pt idx="9">
                  <c:v>Learn about good practice from peers</c:v>
                </c:pt>
                <c:pt idx="10">
                  <c:v>Enlarge knowledge in a known research area</c:v>
                </c:pt>
                <c:pt idx="11">
                  <c:v>Create (scientific) publications</c:v>
                </c:pt>
              </c:strCache>
            </c:strRef>
          </c:cat>
          <c:val>
            <c:numRef>
              <c:f>'Q14'!$B$29:$M$29</c:f>
              <c:numCache>
                <c:formatCode>General</c:formatCode>
                <c:ptCount val="12"/>
                <c:pt idx="0">
                  <c:v>16.666666666666664</c:v>
                </c:pt>
                <c:pt idx="1">
                  <c:v>33.333333333333329</c:v>
                </c:pt>
                <c:pt idx="2">
                  <c:v>27.777777777777779</c:v>
                </c:pt>
                <c:pt idx="3">
                  <c:v>5.5555555555555554</c:v>
                </c:pt>
                <c:pt idx="4">
                  <c:v>5.5555555555555554</c:v>
                </c:pt>
                <c:pt idx="5">
                  <c:v>22.222222222222221</c:v>
                </c:pt>
                <c:pt idx="6">
                  <c:v>38.888888888888893</c:v>
                </c:pt>
                <c:pt idx="7">
                  <c:v>33.333333333333329</c:v>
                </c:pt>
                <c:pt idx="8">
                  <c:v>11.111111111111111</c:v>
                </c:pt>
                <c:pt idx="9">
                  <c:v>55.555555555555557</c:v>
                </c:pt>
                <c:pt idx="10">
                  <c:v>11.111111111111111</c:v>
                </c:pt>
                <c:pt idx="11">
                  <c:v>22.222222222222221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43-4E60-92AB-26C7DE74A337}"/>
            </c:ext>
          </c:extLst>
        </c:ser>
        <c:ser>
          <c:idx val="2"/>
          <c:order val="2"/>
          <c:tx>
            <c:strRef>
              <c:f>'Q14'!$A$30</c:f>
              <c:strCache>
                <c:ptCount val="1"/>
                <c:pt idx="0">
                  <c:v>Low Importance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'Q14'!$B$27:$M$27</c:f>
              <c:strCache>
                <c:ptCount val="12"/>
                <c:pt idx="0">
                  <c:v>Access to public funding</c:v>
                </c:pt>
                <c:pt idx="1">
                  <c:v>Access to knowledge in other countries</c:v>
                </c:pt>
                <c:pt idx="2">
                  <c:v>Access to facilities in other countries</c:v>
                </c:pt>
                <c:pt idx="3">
                  <c:v>Develop new knowledge in the subject area</c:v>
                </c:pt>
                <c:pt idx="4">
                  <c:v>Build scientific relationships</c:v>
                </c:pt>
                <c:pt idx="5">
                  <c:v>Build commercial relationships</c:v>
                </c:pt>
                <c:pt idx="6">
                  <c:v>Build policy relationships</c:v>
                </c:pt>
                <c:pt idx="7">
                  <c:v>Become more internationally orientated</c:v>
                </c:pt>
                <c:pt idx="8">
                  <c:v>Build capacity to access EU funding in the future</c:v>
                </c:pt>
                <c:pt idx="9">
                  <c:v>Learn about good practice from peers</c:v>
                </c:pt>
                <c:pt idx="10">
                  <c:v>Enlarge knowledge in a known research area</c:v>
                </c:pt>
                <c:pt idx="11">
                  <c:v>Create (scientific) publications</c:v>
                </c:pt>
              </c:strCache>
            </c:strRef>
          </c:cat>
          <c:val>
            <c:numRef>
              <c:f>'Q14'!$B$30:$M$30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27.777777777777779</c:v>
                </c:pt>
                <c:pt idx="3">
                  <c:v>0</c:v>
                </c:pt>
                <c:pt idx="4">
                  <c:v>0</c:v>
                </c:pt>
                <c:pt idx="5">
                  <c:v>77.777777777777786</c:v>
                </c:pt>
                <c:pt idx="6">
                  <c:v>55.555555555555557</c:v>
                </c:pt>
                <c:pt idx="7">
                  <c:v>0</c:v>
                </c:pt>
                <c:pt idx="8">
                  <c:v>0</c:v>
                </c:pt>
                <c:pt idx="9">
                  <c:v>5.5555555555555554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43-4E60-92AB-26C7DE74A3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686679887"/>
        <c:axId val="686681327"/>
      </c:barChart>
      <c:catAx>
        <c:axId val="6866798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86681327"/>
        <c:crossesAt val="0"/>
        <c:auto val="1"/>
        <c:lblAlgn val="ctr"/>
        <c:lblOffset val="100"/>
        <c:noMultiLvlLbl val="0"/>
      </c:catAx>
      <c:valAx>
        <c:axId val="686681327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/>
                  <a:t>% of projects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Aptos" panose="020B00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86679887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968994666092077"/>
          <c:y val="0.42753634241422517"/>
          <c:w val="0.17031005333907917"/>
          <c:h val="0.1582868068029107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Aptos" panose="020B00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GB"/>
              <a:t>Dissemination of Scientific/Technical Literature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explosion val="5"/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B98-4723-8451-D6E43935724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B98-4723-8451-D6E439357241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5B0DC62C-B21F-4BE9-A277-1A8E3B44897F}" type="VALUE">
                      <a:rPr lang="en-US" b="1">
                        <a:solidFill>
                          <a:schemeClr val="accent2"/>
                        </a:solidFill>
                      </a:rPr>
                      <a:pPr/>
                      <a:t>[VALUE]</a:t>
                    </a:fld>
                    <a:endParaRPr lang="en-GB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B98-4723-8451-D6E43935724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585BB8D-51BC-4887-909F-62DE5E6DC332}" type="VALUE">
                      <a:rPr lang="en-US" b="1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/>
                      <a:t>[VALUE]</a:t>
                    </a:fld>
                    <a:endParaRPr lang="en-GB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B98-4723-8451-D6E4393572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('Call 2'!$B$20,'Call 2'!$C$20)</c:f>
              <c:strCache>
                <c:ptCount val="2"/>
                <c:pt idx="0">
                  <c:v>Published</c:v>
                </c:pt>
                <c:pt idx="1">
                  <c:v>In preparation/Review</c:v>
                </c:pt>
              </c:strCache>
            </c:strRef>
          </c:cat>
          <c:val>
            <c:numRef>
              <c:f>('Call 2'!$B$31,'Call 2'!$C$31)</c:f>
              <c:numCache>
                <c:formatCode>General</c:formatCode>
                <c:ptCount val="2"/>
                <c:pt idx="0">
                  <c:v>16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B98-4723-8451-D6E4393572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4306629503650948E-2"/>
          <c:y val="0.82228611179140332"/>
          <c:w val="0.86484399286144931"/>
          <c:h val="0.152897697370135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Aptos" panose="020B00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25D_C253816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8BD726B-1FAB-49DA-AF22-6C0A37B98483}" authorId="{E3BB48D0-A9AE-4A37-3004-475416264FBA}" status="resolved" created="2025-04-09T10:07:55.059">
    <pc:sldMkLst xmlns:pc="http://schemas.microsoft.com/office/powerpoint/2013/main/command">
      <pc:docMk/>
      <pc:sldMk cId="3260252525" sldId="268"/>
    </pc:sldMkLst>
    <p188:txBody>
      <a:bodyPr/>
      <a:lstStyle/>
      <a:p>
        <a:r>
          <a:rPr lang="en-GB"/>
          <a:t>Ella go and look for details on products to add to notes</a:t>
        </a:r>
      </a:p>
    </p188:txBody>
  </p188:cm>
</p188:cmLst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10" Type="http://schemas.openxmlformats.org/officeDocument/2006/relationships/image" Target="../media/image29.svg"/><Relationship Id="rId4" Type="http://schemas.openxmlformats.org/officeDocument/2006/relationships/image" Target="../media/image23.svg"/><Relationship Id="rId9" Type="http://schemas.openxmlformats.org/officeDocument/2006/relationships/image" Target="../media/image28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10" Type="http://schemas.openxmlformats.org/officeDocument/2006/relationships/image" Target="../media/image29.svg"/><Relationship Id="rId4" Type="http://schemas.openxmlformats.org/officeDocument/2006/relationships/image" Target="../media/image23.svg"/><Relationship Id="rId9" Type="http://schemas.openxmlformats.org/officeDocument/2006/relationships/image" Target="../media/image2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68AB8A-A3E3-4248-BE5B-585DFCCB7A49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3319BEA-B069-49A7-AF60-49F9E08D58DE}">
      <dgm:prSet phldrT="[Text]"/>
      <dgm:spPr>
        <a:solidFill>
          <a:srgbClr val="104862"/>
        </a:solidFill>
      </dgm:spPr>
      <dgm:t>
        <a:bodyPr/>
        <a:lstStyle/>
        <a:p>
          <a:r>
            <a:rPr lang="en-GB" b="1" i="0" u="none" strike="noStrike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94%</a:t>
          </a:r>
          <a:r>
            <a:rPr lang="en-GB" b="0" i="0" u="none" strike="noStrike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said their project will or </a:t>
          </a:r>
          <a:r>
            <a:rPr lang="en-GB" b="1" i="0" u="none" strike="noStrike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has improved animal health and welfare</a:t>
          </a:r>
          <a:r>
            <a:rPr lang="en-GB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, by…</a:t>
          </a:r>
          <a:endParaRPr lang="en-GB">
            <a:solidFill>
              <a:schemeClr val="bg1"/>
            </a:solidFill>
          </a:endParaRPr>
        </a:p>
      </dgm:t>
    </dgm:pt>
    <dgm:pt modelId="{A2670DEB-F9D5-4056-9660-C9F4CB5ED3BA}" type="parTrans" cxnId="{98C57622-BE86-4B28-B18F-EE2A02C2077A}">
      <dgm:prSet/>
      <dgm:spPr/>
      <dgm:t>
        <a:bodyPr/>
        <a:lstStyle/>
        <a:p>
          <a:endParaRPr lang="en-GB"/>
        </a:p>
      </dgm:t>
    </dgm:pt>
    <dgm:pt modelId="{13903A78-329C-47FE-AE99-ABB00805812D}" type="sibTrans" cxnId="{98C57622-BE86-4B28-B18F-EE2A02C2077A}">
      <dgm:prSet/>
      <dgm:spPr/>
      <dgm:t>
        <a:bodyPr/>
        <a:lstStyle/>
        <a:p>
          <a:endParaRPr lang="en-GB"/>
        </a:p>
      </dgm:t>
    </dgm:pt>
    <dgm:pt modelId="{A0C8CC66-E8C1-40BA-BAD4-EDFDE5C174B8}">
      <dgm:prSet phldrT="[Text]"/>
      <dgm:spPr>
        <a:solidFill>
          <a:srgbClr val="104862"/>
        </a:solidFill>
      </dgm:spPr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Contributing to Better Detection/Prevention</a:t>
          </a:r>
          <a:endParaRPr lang="en-GB"/>
        </a:p>
      </dgm:t>
    </dgm:pt>
    <dgm:pt modelId="{939884DC-5681-4BD1-95CB-ED32ADFE7EA3}" type="parTrans" cxnId="{2ABFC91D-8F60-44C7-906A-F9C1A78B2506}">
      <dgm:prSet/>
      <dgm:spPr/>
      <dgm:t>
        <a:bodyPr/>
        <a:lstStyle/>
        <a:p>
          <a:endParaRPr lang="en-GB"/>
        </a:p>
      </dgm:t>
    </dgm:pt>
    <dgm:pt modelId="{A3CE5FFE-4EDE-41F5-9BFF-AFE1F8788380}" type="sibTrans" cxnId="{2ABFC91D-8F60-44C7-906A-F9C1A78B2506}">
      <dgm:prSet/>
      <dgm:spPr/>
      <dgm:t>
        <a:bodyPr/>
        <a:lstStyle/>
        <a:p>
          <a:endParaRPr lang="en-GB"/>
        </a:p>
      </dgm:t>
    </dgm:pt>
    <dgm:pt modelId="{5E957A58-C8CB-4647-A75F-79284E621D3C}">
      <dgm:prSet phldrT="[Text]"/>
      <dgm:spPr>
        <a:solidFill>
          <a:srgbClr val="104862"/>
        </a:solidFill>
      </dgm:spPr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Reducing Transmission</a:t>
          </a:r>
          <a:endParaRPr lang="en-GB"/>
        </a:p>
      </dgm:t>
    </dgm:pt>
    <dgm:pt modelId="{76C10BE1-0874-4C6A-94EA-1A986D24D1C0}" type="parTrans" cxnId="{8E134E08-5F3D-40EB-85B8-7220F04F33E8}">
      <dgm:prSet/>
      <dgm:spPr/>
      <dgm:t>
        <a:bodyPr/>
        <a:lstStyle/>
        <a:p>
          <a:endParaRPr lang="en-GB"/>
        </a:p>
      </dgm:t>
    </dgm:pt>
    <dgm:pt modelId="{A1D85C8A-AE2F-4473-A4E3-63A2461D0975}" type="sibTrans" cxnId="{8E134E08-5F3D-40EB-85B8-7220F04F33E8}">
      <dgm:prSet/>
      <dgm:spPr/>
      <dgm:t>
        <a:bodyPr/>
        <a:lstStyle/>
        <a:p>
          <a:endParaRPr lang="en-GB"/>
        </a:p>
      </dgm:t>
    </dgm:pt>
    <dgm:pt modelId="{D3F5AEC6-A00D-4FEC-A20F-74F91A5BF7DB}">
      <dgm:prSet/>
      <dgm:spPr>
        <a:solidFill>
          <a:srgbClr val="104862"/>
        </a:solidFill>
      </dgm:spPr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Improving Understanding of Pathogens</a:t>
          </a:r>
        </a:p>
      </dgm:t>
    </dgm:pt>
    <dgm:pt modelId="{5DB02167-0F9D-4D71-A90A-F73A088768ED}" type="parTrans" cxnId="{FD155018-FBF6-43FB-91E7-0FC955C09274}">
      <dgm:prSet/>
      <dgm:spPr/>
      <dgm:t>
        <a:bodyPr/>
        <a:lstStyle/>
        <a:p>
          <a:endParaRPr lang="en-GB"/>
        </a:p>
      </dgm:t>
    </dgm:pt>
    <dgm:pt modelId="{DE8A3B84-D8D3-4073-B82B-95BEB6C163D0}" type="sibTrans" cxnId="{FD155018-FBF6-43FB-91E7-0FC955C09274}">
      <dgm:prSet/>
      <dgm:spPr/>
      <dgm:t>
        <a:bodyPr/>
        <a:lstStyle/>
        <a:p>
          <a:endParaRPr lang="en-GB"/>
        </a:p>
      </dgm:t>
    </dgm:pt>
    <dgm:pt modelId="{567D3B5C-13E4-4115-A7EA-288BEB6FD19A}">
      <dgm:prSet/>
      <dgm:spPr>
        <a:solidFill>
          <a:srgbClr val="104862"/>
        </a:solidFill>
      </dgm:spPr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Improving Biosecurity on Farms</a:t>
          </a:r>
        </a:p>
      </dgm:t>
    </dgm:pt>
    <dgm:pt modelId="{46A37C3C-7A0B-4673-B091-24B538BE31B7}" type="parTrans" cxnId="{706C4744-10BD-468D-B9B5-7B6D7B904537}">
      <dgm:prSet/>
      <dgm:spPr/>
      <dgm:t>
        <a:bodyPr/>
        <a:lstStyle/>
        <a:p>
          <a:endParaRPr lang="en-GB"/>
        </a:p>
      </dgm:t>
    </dgm:pt>
    <dgm:pt modelId="{31E28F36-CE55-46E7-9446-4CBB7ECE1D1C}" type="sibTrans" cxnId="{706C4744-10BD-468D-B9B5-7B6D7B904537}">
      <dgm:prSet/>
      <dgm:spPr/>
      <dgm:t>
        <a:bodyPr/>
        <a:lstStyle/>
        <a:p>
          <a:endParaRPr lang="en-GB"/>
        </a:p>
      </dgm:t>
    </dgm:pt>
    <dgm:pt modelId="{C50BFB2A-CE64-4904-A2EF-B2A53F321E2D}">
      <dgm:prSet/>
      <dgm:spPr>
        <a:solidFill>
          <a:srgbClr val="104862"/>
        </a:solidFill>
      </dgm:spPr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Contributing to Vaccine Development</a:t>
          </a:r>
        </a:p>
      </dgm:t>
    </dgm:pt>
    <dgm:pt modelId="{D0350448-6ABC-477C-9BAF-668CDF364023}" type="parTrans" cxnId="{0F625349-42CC-4055-AC41-3D00BD5E4518}">
      <dgm:prSet/>
      <dgm:spPr/>
      <dgm:t>
        <a:bodyPr/>
        <a:lstStyle/>
        <a:p>
          <a:endParaRPr lang="en-GB"/>
        </a:p>
      </dgm:t>
    </dgm:pt>
    <dgm:pt modelId="{B347D7BA-C5E1-4EEA-9679-9FBAA29499FE}" type="sibTrans" cxnId="{0F625349-42CC-4055-AC41-3D00BD5E4518}">
      <dgm:prSet/>
      <dgm:spPr/>
      <dgm:t>
        <a:bodyPr/>
        <a:lstStyle/>
        <a:p>
          <a:endParaRPr lang="en-GB"/>
        </a:p>
      </dgm:t>
    </dgm:pt>
    <dgm:pt modelId="{A157E54C-8E61-472B-A222-277AF866FB7E}" type="pres">
      <dgm:prSet presAssocID="{1D68AB8A-A3E3-4248-BE5B-585DFCCB7A49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AB6B74B0-BF5E-4A26-BFDD-A39468A45164}" type="pres">
      <dgm:prSet presAssocID="{03319BEA-B069-49A7-AF60-49F9E08D58DE}" presName="root" presStyleCnt="0">
        <dgm:presLayoutVars>
          <dgm:chMax/>
          <dgm:chPref val="4"/>
        </dgm:presLayoutVars>
      </dgm:prSet>
      <dgm:spPr/>
    </dgm:pt>
    <dgm:pt modelId="{2B91C931-2BD8-4E26-AC9C-05542847DBDF}" type="pres">
      <dgm:prSet presAssocID="{03319BEA-B069-49A7-AF60-49F9E08D58DE}" presName="rootComposite" presStyleCnt="0">
        <dgm:presLayoutVars/>
      </dgm:prSet>
      <dgm:spPr/>
    </dgm:pt>
    <dgm:pt modelId="{6CCD1756-BCAE-40CE-B3D1-30F93A935022}" type="pres">
      <dgm:prSet presAssocID="{03319BEA-B069-49A7-AF60-49F9E08D58DE}" presName="rootText" presStyleLbl="node0" presStyleIdx="0" presStyleCnt="1">
        <dgm:presLayoutVars>
          <dgm:chMax/>
          <dgm:chPref val="4"/>
        </dgm:presLayoutVars>
      </dgm:prSet>
      <dgm:spPr/>
    </dgm:pt>
    <dgm:pt modelId="{DAC54EC8-1E86-4046-8CAD-B6DDE3989C73}" type="pres">
      <dgm:prSet presAssocID="{03319BEA-B069-49A7-AF60-49F9E08D58DE}" presName="childShape" presStyleCnt="0">
        <dgm:presLayoutVars>
          <dgm:chMax val="0"/>
          <dgm:chPref val="0"/>
        </dgm:presLayoutVars>
      </dgm:prSet>
      <dgm:spPr/>
    </dgm:pt>
    <dgm:pt modelId="{00F9FA4D-3B3A-4678-A0D4-B88C44E02E73}" type="pres">
      <dgm:prSet presAssocID="{A0C8CC66-E8C1-40BA-BAD4-EDFDE5C174B8}" presName="childComposite" presStyleCnt="0">
        <dgm:presLayoutVars>
          <dgm:chMax val="0"/>
          <dgm:chPref val="0"/>
        </dgm:presLayoutVars>
      </dgm:prSet>
      <dgm:spPr/>
    </dgm:pt>
    <dgm:pt modelId="{2BD98C6B-8618-4657-A262-F1C5BDE99A48}" type="pres">
      <dgm:prSet presAssocID="{A0C8CC66-E8C1-40BA-BAD4-EDFDE5C174B8}" presName="Image" presStyleLbl="node1" presStyleIdx="0" presStyleCnt="5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gnifying glass with solid fill"/>
        </a:ext>
      </dgm:extLst>
    </dgm:pt>
    <dgm:pt modelId="{70BDBD85-FD6C-4B4B-8F8E-E91A9876F87D}" type="pres">
      <dgm:prSet presAssocID="{A0C8CC66-E8C1-40BA-BAD4-EDFDE5C174B8}" presName="childText" presStyleLbl="lnNode1" presStyleIdx="0" presStyleCnt="5">
        <dgm:presLayoutVars>
          <dgm:chMax val="0"/>
          <dgm:chPref val="0"/>
          <dgm:bulletEnabled val="1"/>
        </dgm:presLayoutVars>
      </dgm:prSet>
      <dgm:spPr/>
    </dgm:pt>
    <dgm:pt modelId="{69548BD9-BBA8-46D7-BA4C-F34256739FCE}" type="pres">
      <dgm:prSet presAssocID="{5E957A58-C8CB-4647-A75F-79284E621D3C}" presName="childComposite" presStyleCnt="0">
        <dgm:presLayoutVars>
          <dgm:chMax val="0"/>
          <dgm:chPref val="0"/>
        </dgm:presLayoutVars>
      </dgm:prSet>
      <dgm:spPr/>
    </dgm:pt>
    <dgm:pt modelId="{CBA9CF30-4EBC-41FB-8B32-C30EC3CEB3BF}" type="pres">
      <dgm:prSet presAssocID="{5E957A58-C8CB-4647-A75F-79284E621D3C}" presName="Image" presStyleLbl="node1" presStyleIdx="1" presStyleCnt="5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ransfer with solid fill"/>
        </a:ext>
      </dgm:extLst>
    </dgm:pt>
    <dgm:pt modelId="{AE488F87-0663-44B1-A1EC-E09577F1C431}" type="pres">
      <dgm:prSet presAssocID="{5E957A58-C8CB-4647-A75F-79284E621D3C}" presName="childText" presStyleLbl="lnNode1" presStyleIdx="1" presStyleCnt="5">
        <dgm:presLayoutVars>
          <dgm:chMax val="0"/>
          <dgm:chPref val="0"/>
          <dgm:bulletEnabled val="1"/>
        </dgm:presLayoutVars>
      </dgm:prSet>
      <dgm:spPr/>
    </dgm:pt>
    <dgm:pt modelId="{EFDBEBE1-EEC6-4D86-A225-78924843040D}" type="pres">
      <dgm:prSet presAssocID="{D3F5AEC6-A00D-4FEC-A20F-74F91A5BF7DB}" presName="childComposite" presStyleCnt="0">
        <dgm:presLayoutVars>
          <dgm:chMax val="0"/>
          <dgm:chPref val="0"/>
        </dgm:presLayoutVars>
      </dgm:prSet>
      <dgm:spPr/>
    </dgm:pt>
    <dgm:pt modelId="{2DFE60C9-DE1A-42F4-B55E-E4AB4629238E}" type="pres">
      <dgm:prSet presAssocID="{D3F5AEC6-A00D-4FEC-A20F-74F91A5BF7DB}" presName="Image" presStyleLbl="node1" presStyleIdx="2" presStyleCnt="5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erm with solid fill"/>
        </a:ext>
      </dgm:extLst>
    </dgm:pt>
    <dgm:pt modelId="{37C03B15-F5D6-4660-9C12-F43799749F2C}" type="pres">
      <dgm:prSet presAssocID="{D3F5AEC6-A00D-4FEC-A20F-74F91A5BF7DB}" presName="childText" presStyleLbl="lnNode1" presStyleIdx="2" presStyleCnt="5">
        <dgm:presLayoutVars>
          <dgm:chMax val="0"/>
          <dgm:chPref val="0"/>
          <dgm:bulletEnabled val="1"/>
        </dgm:presLayoutVars>
      </dgm:prSet>
      <dgm:spPr/>
    </dgm:pt>
    <dgm:pt modelId="{B387015C-BF18-486F-9AEC-4A995D5CD552}" type="pres">
      <dgm:prSet presAssocID="{C50BFB2A-CE64-4904-A2EF-B2A53F321E2D}" presName="childComposite" presStyleCnt="0">
        <dgm:presLayoutVars>
          <dgm:chMax val="0"/>
          <dgm:chPref val="0"/>
        </dgm:presLayoutVars>
      </dgm:prSet>
      <dgm:spPr/>
    </dgm:pt>
    <dgm:pt modelId="{2DF93378-33F3-4420-A761-0A18212F1644}" type="pres">
      <dgm:prSet presAssocID="{C50BFB2A-CE64-4904-A2EF-B2A53F321E2D}" presName="Image" presStyleLbl="node1" presStyleIdx="3" presStyleCnt="5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eedle with solid fill"/>
        </a:ext>
      </dgm:extLst>
    </dgm:pt>
    <dgm:pt modelId="{3A61F1F6-48FF-413F-A1C8-56CADEBE8CA5}" type="pres">
      <dgm:prSet presAssocID="{C50BFB2A-CE64-4904-A2EF-B2A53F321E2D}" presName="childText" presStyleLbl="lnNode1" presStyleIdx="3" presStyleCnt="5">
        <dgm:presLayoutVars>
          <dgm:chMax val="0"/>
          <dgm:chPref val="0"/>
          <dgm:bulletEnabled val="1"/>
        </dgm:presLayoutVars>
      </dgm:prSet>
      <dgm:spPr/>
    </dgm:pt>
    <dgm:pt modelId="{76C86C6C-05C2-400E-ADF7-72265DE12660}" type="pres">
      <dgm:prSet presAssocID="{567D3B5C-13E4-4115-A7EA-288BEB6FD19A}" presName="childComposite" presStyleCnt="0">
        <dgm:presLayoutVars>
          <dgm:chMax val="0"/>
          <dgm:chPref val="0"/>
        </dgm:presLayoutVars>
      </dgm:prSet>
      <dgm:spPr/>
    </dgm:pt>
    <dgm:pt modelId="{43B81BC8-B441-415A-99EF-904218F1CEAE}" type="pres">
      <dgm:prSet presAssocID="{567D3B5C-13E4-4115-A7EA-288BEB6FD19A}" presName="Image" presStyleLbl="node1" presStyleIdx="4" presStyleCnt="5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o sign with solid fill"/>
        </a:ext>
      </dgm:extLst>
    </dgm:pt>
    <dgm:pt modelId="{F4AFF3A1-4294-42DF-B330-8A391FBD9611}" type="pres">
      <dgm:prSet presAssocID="{567D3B5C-13E4-4115-A7EA-288BEB6FD19A}" presName="childText" presStyleLbl="ln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8E134E08-5F3D-40EB-85B8-7220F04F33E8}" srcId="{03319BEA-B069-49A7-AF60-49F9E08D58DE}" destId="{5E957A58-C8CB-4647-A75F-79284E621D3C}" srcOrd="1" destOrd="0" parTransId="{76C10BE1-0874-4C6A-94EA-1A986D24D1C0}" sibTransId="{A1D85C8A-AE2F-4473-A4E3-63A2461D0975}"/>
    <dgm:cxn modelId="{FD155018-FBF6-43FB-91E7-0FC955C09274}" srcId="{03319BEA-B069-49A7-AF60-49F9E08D58DE}" destId="{D3F5AEC6-A00D-4FEC-A20F-74F91A5BF7DB}" srcOrd="2" destOrd="0" parTransId="{5DB02167-0F9D-4D71-A90A-F73A088768ED}" sibTransId="{DE8A3B84-D8D3-4073-B82B-95BEB6C163D0}"/>
    <dgm:cxn modelId="{2ABFC91D-8F60-44C7-906A-F9C1A78B2506}" srcId="{03319BEA-B069-49A7-AF60-49F9E08D58DE}" destId="{A0C8CC66-E8C1-40BA-BAD4-EDFDE5C174B8}" srcOrd="0" destOrd="0" parTransId="{939884DC-5681-4BD1-95CB-ED32ADFE7EA3}" sibTransId="{A3CE5FFE-4EDE-41F5-9BFF-AFE1F8788380}"/>
    <dgm:cxn modelId="{98C57622-BE86-4B28-B18F-EE2A02C2077A}" srcId="{1D68AB8A-A3E3-4248-BE5B-585DFCCB7A49}" destId="{03319BEA-B069-49A7-AF60-49F9E08D58DE}" srcOrd="0" destOrd="0" parTransId="{A2670DEB-F9D5-4056-9660-C9F4CB5ED3BA}" sibTransId="{13903A78-329C-47FE-AE99-ABB00805812D}"/>
    <dgm:cxn modelId="{2A55AC3C-C0EC-4F71-8576-9E7941D8EB70}" type="presOf" srcId="{5E957A58-C8CB-4647-A75F-79284E621D3C}" destId="{AE488F87-0663-44B1-A1EC-E09577F1C431}" srcOrd="0" destOrd="0" presId="urn:microsoft.com/office/officeart/2008/layout/PictureAccentList"/>
    <dgm:cxn modelId="{341BE761-2D45-48C2-9390-87705BCA88B1}" type="presOf" srcId="{567D3B5C-13E4-4115-A7EA-288BEB6FD19A}" destId="{F4AFF3A1-4294-42DF-B330-8A391FBD9611}" srcOrd="0" destOrd="0" presId="urn:microsoft.com/office/officeart/2008/layout/PictureAccentList"/>
    <dgm:cxn modelId="{706C4744-10BD-468D-B9B5-7B6D7B904537}" srcId="{03319BEA-B069-49A7-AF60-49F9E08D58DE}" destId="{567D3B5C-13E4-4115-A7EA-288BEB6FD19A}" srcOrd="4" destOrd="0" parTransId="{46A37C3C-7A0B-4673-B091-24B538BE31B7}" sibTransId="{31E28F36-CE55-46E7-9446-4CBB7ECE1D1C}"/>
    <dgm:cxn modelId="{8DB9E945-43B2-4E9A-9B43-A9E20F155BAF}" type="presOf" srcId="{03319BEA-B069-49A7-AF60-49F9E08D58DE}" destId="{6CCD1756-BCAE-40CE-B3D1-30F93A935022}" srcOrd="0" destOrd="0" presId="urn:microsoft.com/office/officeart/2008/layout/PictureAccentList"/>
    <dgm:cxn modelId="{B03A1148-029F-4733-8E0A-20EA21143B29}" type="presOf" srcId="{A0C8CC66-E8C1-40BA-BAD4-EDFDE5C174B8}" destId="{70BDBD85-FD6C-4B4B-8F8E-E91A9876F87D}" srcOrd="0" destOrd="0" presId="urn:microsoft.com/office/officeart/2008/layout/PictureAccentList"/>
    <dgm:cxn modelId="{0F625349-42CC-4055-AC41-3D00BD5E4518}" srcId="{03319BEA-B069-49A7-AF60-49F9E08D58DE}" destId="{C50BFB2A-CE64-4904-A2EF-B2A53F321E2D}" srcOrd="3" destOrd="0" parTransId="{D0350448-6ABC-477C-9BAF-668CDF364023}" sibTransId="{B347D7BA-C5E1-4EEA-9679-9FBAA29499FE}"/>
    <dgm:cxn modelId="{8DF7D07D-08E6-40D5-A360-1EBEB5CB08F4}" type="presOf" srcId="{C50BFB2A-CE64-4904-A2EF-B2A53F321E2D}" destId="{3A61F1F6-48FF-413F-A1C8-56CADEBE8CA5}" srcOrd="0" destOrd="0" presId="urn:microsoft.com/office/officeart/2008/layout/PictureAccentList"/>
    <dgm:cxn modelId="{048C8688-4053-4160-831E-ADB0FFDBC03C}" type="presOf" srcId="{D3F5AEC6-A00D-4FEC-A20F-74F91A5BF7DB}" destId="{37C03B15-F5D6-4660-9C12-F43799749F2C}" srcOrd="0" destOrd="0" presId="urn:microsoft.com/office/officeart/2008/layout/PictureAccentList"/>
    <dgm:cxn modelId="{4518908A-4BC7-4BFB-B57D-AD16FB2D9A32}" type="presOf" srcId="{1D68AB8A-A3E3-4248-BE5B-585DFCCB7A49}" destId="{A157E54C-8E61-472B-A222-277AF866FB7E}" srcOrd="0" destOrd="0" presId="urn:microsoft.com/office/officeart/2008/layout/PictureAccentList"/>
    <dgm:cxn modelId="{CF55F71C-F845-4E3F-8C22-B3D4E2CA7211}" type="presParOf" srcId="{A157E54C-8E61-472B-A222-277AF866FB7E}" destId="{AB6B74B0-BF5E-4A26-BFDD-A39468A45164}" srcOrd="0" destOrd="0" presId="urn:microsoft.com/office/officeart/2008/layout/PictureAccentList"/>
    <dgm:cxn modelId="{EE68BECA-059B-4313-A32B-9EEFDDD829FA}" type="presParOf" srcId="{AB6B74B0-BF5E-4A26-BFDD-A39468A45164}" destId="{2B91C931-2BD8-4E26-AC9C-05542847DBDF}" srcOrd="0" destOrd="0" presId="urn:microsoft.com/office/officeart/2008/layout/PictureAccentList"/>
    <dgm:cxn modelId="{2B2EA90A-0638-4520-B479-C2DEE89EBBAE}" type="presParOf" srcId="{2B91C931-2BD8-4E26-AC9C-05542847DBDF}" destId="{6CCD1756-BCAE-40CE-B3D1-30F93A935022}" srcOrd="0" destOrd="0" presId="urn:microsoft.com/office/officeart/2008/layout/PictureAccentList"/>
    <dgm:cxn modelId="{CAB1AD95-9C3E-4DA3-8C36-AC3AADD29704}" type="presParOf" srcId="{AB6B74B0-BF5E-4A26-BFDD-A39468A45164}" destId="{DAC54EC8-1E86-4046-8CAD-B6DDE3989C73}" srcOrd="1" destOrd="0" presId="urn:microsoft.com/office/officeart/2008/layout/PictureAccentList"/>
    <dgm:cxn modelId="{00CAB546-8541-469D-ADAE-99EACCE17108}" type="presParOf" srcId="{DAC54EC8-1E86-4046-8CAD-B6DDE3989C73}" destId="{00F9FA4D-3B3A-4678-A0D4-B88C44E02E73}" srcOrd="0" destOrd="0" presId="urn:microsoft.com/office/officeart/2008/layout/PictureAccentList"/>
    <dgm:cxn modelId="{53E10EE8-6141-44C7-97CD-B458724CC90E}" type="presParOf" srcId="{00F9FA4D-3B3A-4678-A0D4-B88C44E02E73}" destId="{2BD98C6B-8618-4657-A262-F1C5BDE99A48}" srcOrd="0" destOrd="0" presId="urn:microsoft.com/office/officeart/2008/layout/PictureAccentList"/>
    <dgm:cxn modelId="{6C60E981-C6C7-4511-B1E8-3215B3A7CEE3}" type="presParOf" srcId="{00F9FA4D-3B3A-4678-A0D4-B88C44E02E73}" destId="{70BDBD85-FD6C-4B4B-8F8E-E91A9876F87D}" srcOrd="1" destOrd="0" presId="urn:microsoft.com/office/officeart/2008/layout/PictureAccentList"/>
    <dgm:cxn modelId="{5C5111A3-C239-49F6-906A-651D78F56F6B}" type="presParOf" srcId="{DAC54EC8-1E86-4046-8CAD-B6DDE3989C73}" destId="{69548BD9-BBA8-46D7-BA4C-F34256739FCE}" srcOrd="1" destOrd="0" presId="urn:microsoft.com/office/officeart/2008/layout/PictureAccentList"/>
    <dgm:cxn modelId="{E75C41F8-15DE-4B60-B87B-986AC7909C7B}" type="presParOf" srcId="{69548BD9-BBA8-46D7-BA4C-F34256739FCE}" destId="{CBA9CF30-4EBC-41FB-8B32-C30EC3CEB3BF}" srcOrd="0" destOrd="0" presId="urn:microsoft.com/office/officeart/2008/layout/PictureAccentList"/>
    <dgm:cxn modelId="{182D0C25-294A-46C5-A98A-F9AA89166757}" type="presParOf" srcId="{69548BD9-BBA8-46D7-BA4C-F34256739FCE}" destId="{AE488F87-0663-44B1-A1EC-E09577F1C431}" srcOrd="1" destOrd="0" presId="urn:microsoft.com/office/officeart/2008/layout/PictureAccentList"/>
    <dgm:cxn modelId="{604D3640-9688-4975-9DF2-C137D9B0C725}" type="presParOf" srcId="{DAC54EC8-1E86-4046-8CAD-B6DDE3989C73}" destId="{EFDBEBE1-EEC6-4D86-A225-78924843040D}" srcOrd="2" destOrd="0" presId="urn:microsoft.com/office/officeart/2008/layout/PictureAccentList"/>
    <dgm:cxn modelId="{EBC7596E-6829-465E-BC66-E4A13EBE9087}" type="presParOf" srcId="{EFDBEBE1-EEC6-4D86-A225-78924843040D}" destId="{2DFE60C9-DE1A-42F4-B55E-E4AB4629238E}" srcOrd="0" destOrd="0" presId="urn:microsoft.com/office/officeart/2008/layout/PictureAccentList"/>
    <dgm:cxn modelId="{44E15751-C488-40B0-A977-A6A217019756}" type="presParOf" srcId="{EFDBEBE1-EEC6-4D86-A225-78924843040D}" destId="{37C03B15-F5D6-4660-9C12-F43799749F2C}" srcOrd="1" destOrd="0" presId="urn:microsoft.com/office/officeart/2008/layout/PictureAccentList"/>
    <dgm:cxn modelId="{672B4918-55D9-4E08-A9F9-962BB1992F4C}" type="presParOf" srcId="{DAC54EC8-1E86-4046-8CAD-B6DDE3989C73}" destId="{B387015C-BF18-486F-9AEC-4A995D5CD552}" srcOrd="3" destOrd="0" presId="urn:microsoft.com/office/officeart/2008/layout/PictureAccentList"/>
    <dgm:cxn modelId="{FD45DCD8-341D-491B-A1C2-B5B3DFE91D32}" type="presParOf" srcId="{B387015C-BF18-486F-9AEC-4A995D5CD552}" destId="{2DF93378-33F3-4420-A761-0A18212F1644}" srcOrd="0" destOrd="0" presId="urn:microsoft.com/office/officeart/2008/layout/PictureAccentList"/>
    <dgm:cxn modelId="{E28F8D74-0B5A-4ADA-AF49-E36E534F6534}" type="presParOf" srcId="{B387015C-BF18-486F-9AEC-4A995D5CD552}" destId="{3A61F1F6-48FF-413F-A1C8-56CADEBE8CA5}" srcOrd="1" destOrd="0" presId="urn:microsoft.com/office/officeart/2008/layout/PictureAccentList"/>
    <dgm:cxn modelId="{D3C9C83D-068B-4704-93EE-95851B989F4F}" type="presParOf" srcId="{DAC54EC8-1E86-4046-8CAD-B6DDE3989C73}" destId="{76C86C6C-05C2-400E-ADF7-72265DE12660}" srcOrd="4" destOrd="0" presId="urn:microsoft.com/office/officeart/2008/layout/PictureAccentList"/>
    <dgm:cxn modelId="{0819CC4C-F587-43E5-9686-B27793CC08F7}" type="presParOf" srcId="{76C86C6C-05C2-400E-ADF7-72265DE12660}" destId="{43B81BC8-B441-415A-99EF-904218F1CEAE}" srcOrd="0" destOrd="0" presId="urn:microsoft.com/office/officeart/2008/layout/PictureAccentList"/>
    <dgm:cxn modelId="{6803B145-5FFE-477F-B0E9-F1C6AAB4EAF4}" type="presParOf" srcId="{76C86C6C-05C2-400E-ADF7-72265DE12660}" destId="{F4AFF3A1-4294-42DF-B330-8A391FBD9611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0082B7-9483-4562-AE96-C6E888E0577D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0006903-8DFC-4C76-A0F0-EF21AAEA46AF}">
      <dgm:prSet/>
      <dgm:spPr>
        <a:solidFill>
          <a:srgbClr val="104862"/>
        </a:solidFill>
      </dgm:spPr>
      <dgm:t>
        <a:bodyPr/>
        <a:lstStyle/>
        <a:p>
          <a:r>
            <a:rPr lang="en-GB" b="1" i="0"/>
            <a:t>72% </a:t>
          </a:r>
          <a:r>
            <a:rPr lang="en-GB" b="0" i="0"/>
            <a:t>said their project will have a </a:t>
          </a:r>
          <a:r>
            <a:rPr lang="en-GB" b="1" i="0"/>
            <a:t>positive impact on public health, by</a:t>
          </a:r>
          <a:endParaRPr lang="en-GB"/>
        </a:p>
      </dgm:t>
    </dgm:pt>
    <dgm:pt modelId="{87472B68-3F0F-4DAF-8E6A-10BAB84C407A}" type="parTrans" cxnId="{0EDF919D-DD09-41F8-AA3B-5CD1DA7EFABA}">
      <dgm:prSet/>
      <dgm:spPr/>
      <dgm:t>
        <a:bodyPr/>
        <a:lstStyle/>
        <a:p>
          <a:endParaRPr lang="en-GB"/>
        </a:p>
      </dgm:t>
    </dgm:pt>
    <dgm:pt modelId="{30620B05-EDBB-47BA-B3C3-DCFECB67FD79}" type="sibTrans" cxnId="{0EDF919D-DD09-41F8-AA3B-5CD1DA7EFABA}">
      <dgm:prSet/>
      <dgm:spPr/>
      <dgm:t>
        <a:bodyPr/>
        <a:lstStyle/>
        <a:p>
          <a:endParaRPr lang="en-GB"/>
        </a:p>
      </dgm:t>
    </dgm:pt>
    <dgm:pt modelId="{6FAA36E3-2445-4505-83B7-EF323E00CB17}">
      <dgm:prSet/>
      <dgm:spPr>
        <a:solidFill>
          <a:srgbClr val="104862"/>
        </a:solidFill>
      </dgm:spPr>
      <dgm:t>
        <a:bodyPr/>
        <a:lstStyle/>
        <a:p>
          <a:r>
            <a:rPr lang="en-GB"/>
            <a:t>Research Evaluating Risks to Humans</a:t>
          </a:r>
        </a:p>
      </dgm:t>
    </dgm:pt>
    <dgm:pt modelId="{2D72DFA2-8BC0-453E-BA01-EEBD01EEA8A6}" type="parTrans" cxnId="{1D915BB8-4710-4765-97F9-D208FF53B2C3}">
      <dgm:prSet/>
      <dgm:spPr/>
      <dgm:t>
        <a:bodyPr/>
        <a:lstStyle/>
        <a:p>
          <a:endParaRPr lang="en-GB"/>
        </a:p>
      </dgm:t>
    </dgm:pt>
    <dgm:pt modelId="{581B686D-4DBC-48CA-91D7-F88B076EF750}" type="sibTrans" cxnId="{1D915BB8-4710-4765-97F9-D208FF53B2C3}">
      <dgm:prSet/>
      <dgm:spPr/>
      <dgm:t>
        <a:bodyPr/>
        <a:lstStyle/>
        <a:p>
          <a:endParaRPr lang="en-GB"/>
        </a:p>
      </dgm:t>
    </dgm:pt>
    <dgm:pt modelId="{5466F136-BA53-48F2-9129-FD93DBC6368F}">
      <dgm:prSet/>
      <dgm:spPr>
        <a:solidFill>
          <a:srgbClr val="104862"/>
        </a:solidFill>
      </dgm:spPr>
      <dgm:t>
        <a:bodyPr/>
        <a:lstStyle/>
        <a:p>
          <a:r>
            <a:rPr lang="en-GB"/>
            <a:t>Enhancing Disease Control Strategies</a:t>
          </a:r>
        </a:p>
      </dgm:t>
    </dgm:pt>
    <dgm:pt modelId="{9BA4C301-8285-4858-B555-682C37EC185B}" type="parTrans" cxnId="{10DABE70-4586-4667-BDB4-107153815E09}">
      <dgm:prSet/>
      <dgm:spPr/>
      <dgm:t>
        <a:bodyPr/>
        <a:lstStyle/>
        <a:p>
          <a:endParaRPr lang="en-GB"/>
        </a:p>
      </dgm:t>
    </dgm:pt>
    <dgm:pt modelId="{64DF1374-663B-4180-9E48-362BD77017FB}" type="sibTrans" cxnId="{10DABE70-4586-4667-BDB4-107153815E09}">
      <dgm:prSet/>
      <dgm:spPr/>
      <dgm:t>
        <a:bodyPr/>
        <a:lstStyle/>
        <a:p>
          <a:endParaRPr lang="en-GB"/>
        </a:p>
      </dgm:t>
    </dgm:pt>
    <dgm:pt modelId="{7E3CB6B3-D83B-4C70-97CF-D990429B229C}">
      <dgm:prSet/>
      <dgm:spPr>
        <a:solidFill>
          <a:srgbClr val="104862"/>
        </a:solidFill>
      </dgm:spPr>
      <dgm:t>
        <a:bodyPr/>
        <a:lstStyle/>
        <a:p>
          <a:r>
            <a:rPr lang="en-GB"/>
            <a:t>Reducing AMR</a:t>
          </a:r>
        </a:p>
      </dgm:t>
    </dgm:pt>
    <dgm:pt modelId="{40B4E8C0-BE7B-4924-847A-4297DB3B980F}" type="parTrans" cxnId="{A34FB81E-5E86-4959-9F30-A728B705DF6D}">
      <dgm:prSet/>
      <dgm:spPr/>
      <dgm:t>
        <a:bodyPr/>
        <a:lstStyle/>
        <a:p>
          <a:endParaRPr lang="en-GB"/>
        </a:p>
      </dgm:t>
    </dgm:pt>
    <dgm:pt modelId="{6ECD6085-B383-4EBA-9918-A674CC701B79}" type="sibTrans" cxnId="{A34FB81E-5E86-4959-9F30-A728B705DF6D}">
      <dgm:prSet/>
      <dgm:spPr/>
      <dgm:t>
        <a:bodyPr/>
        <a:lstStyle/>
        <a:p>
          <a:endParaRPr lang="en-GB"/>
        </a:p>
      </dgm:t>
    </dgm:pt>
    <dgm:pt modelId="{4475CEE5-9499-4CF5-9555-551F1F9306D2}">
      <dgm:prSet/>
      <dgm:spPr>
        <a:solidFill>
          <a:srgbClr val="104862"/>
        </a:solidFill>
      </dgm:spPr>
      <dgm:t>
        <a:bodyPr/>
        <a:lstStyle/>
        <a:p>
          <a:r>
            <a:rPr lang="en-GB"/>
            <a:t>Improved Surveillance Lowering Risk of Zoonotic Infections</a:t>
          </a:r>
        </a:p>
      </dgm:t>
    </dgm:pt>
    <dgm:pt modelId="{1088B4E3-D18A-4A97-B216-F44BD469F1B4}" type="parTrans" cxnId="{5C51826F-381E-4F83-B6B1-E51039278C8D}">
      <dgm:prSet/>
      <dgm:spPr/>
      <dgm:t>
        <a:bodyPr/>
        <a:lstStyle/>
        <a:p>
          <a:endParaRPr lang="en-GB"/>
        </a:p>
      </dgm:t>
    </dgm:pt>
    <dgm:pt modelId="{D4D745A9-1F37-42A7-B12E-87C64A9EB15B}" type="sibTrans" cxnId="{5C51826F-381E-4F83-B6B1-E51039278C8D}">
      <dgm:prSet/>
      <dgm:spPr/>
      <dgm:t>
        <a:bodyPr/>
        <a:lstStyle/>
        <a:p>
          <a:endParaRPr lang="en-GB"/>
        </a:p>
      </dgm:t>
    </dgm:pt>
    <dgm:pt modelId="{3649C593-772A-4B08-9ACF-5E54E9DAB5AC}" type="pres">
      <dgm:prSet presAssocID="{130082B7-9483-4562-AE96-C6E888E0577D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F62DDBD1-DDBB-4904-99CE-9D7E873DD069}" type="pres">
      <dgm:prSet presAssocID="{D0006903-8DFC-4C76-A0F0-EF21AAEA46AF}" presName="root" presStyleCnt="0">
        <dgm:presLayoutVars>
          <dgm:chMax/>
          <dgm:chPref val="4"/>
        </dgm:presLayoutVars>
      </dgm:prSet>
      <dgm:spPr/>
    </dgm:pt>
    <dgm:pt modelId="{B6AF2127-F344-4C3F-9226-6A49B61DB6B1}" type="pres">
      <dgm:prSet presAssocID="{D0006903-8DFC-4C76-A0F0-EF21AAEA46AF}" presName="rootComposite" presStyleCnt="0">
        <dgm:presLayoutVars/>
      </dgm:prSet>
      <dgm:spPr/>
    </dgm:pt>
    <dgm:pt modelId="{8BE14DA5-6DB2-495B-A5F1-A2A82978610A}" type="pres">
      <dgm:prSet presAssocID="{D0006903-8DFC-4C76-A0F0-EF21AAEA46AF}" presName="rootText" presStyleLbl="node0" presStyleIdx="0" presStyleCnt="1">
        <dgm:presLayoutVars>
          <dgm:chMax/>
          <dgm:chPref val="4"/>
        </dgm:presLayoutVars>
      </dgm:prSet>
      <dgm:spPr/>
    </dgm:pt>
    <dgm:pt modelId="{06C95399-691B-4E44-923C-0FACE5D0B979}" type="pres">
      <dgm:prSet presAssocID="{D0006903-8DFC-4C76-A0F0-EF21AAEA46AF}" presName="childShape" presStyleCnt="0">
        <dgm:presLayoutVars>
          <dgm:chMax val="0"/>
          <dgm:chPref val="0"/>
        </dgm:presLayoutVars>
      </dgm:prSet>
      <dgm:spPr/>
    </dgm:pt>
    <dgm:pt modelId="{DEEB9CBB-8F2E-4DC8-B6EB-DCF18EBEEA53}" type="pres">
      <dgm:prSet presAssocID="{6FAA36E3-2445-4505-83B7-EF323E00CB17}" presName="childComposite" presStyleCnt="0">
        <dgm:presLayoutVars>
          <dgm:chMax val="0"/>
          <dgm:chPref val="0"/>
        </dgm:presLayoutVars>
      </dgm:prSet>
      <dgm:spPr/>
    </dgm:pt>
    <dgm:pt modelId="{8FD3073D-CA18-43FF-9F76-4D87630DDF83}" type="pres">
      <dgm:prSet presAssocID="{6FAA36E3-2445-4505-83B7-EF323E00CB17}" presName="Image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keleton with solid fill"/>
        </a:ext>
      </dgm:extLst>
    </dgm:pt>
    <dgm:pt modelId="{50D52B46-C663-408D-8AF4-4C7CDB935D6D}" type="pres">
      <dgm:prSet presAssocID="{6FAA36E3-2445-4505-83B7-EF323E00CB17}" presName="childText" presStyleLbl="lnNode1" presStyleIdx="0" presStyleCnt="4">
        <dgm:presLayoutVars>
          <dgm:chMax val="0"/>
          <dgm:chPref val="0"/>
          <dgm:bulletEnabled val="1"/>
        </dgm:presLayoutVars>
      </dgm:prSet>
      <dgm:spPr/>
    </dgm:pt>
    <dgm:pt modelId="{489BF47F-AC80-4A3D-80D1-0870D9B59872}" type="pres">
      <dgm:prSet presAssocID="{5466F136-BA53-48F2-9129-FD93DBC6368F}" presName="childComposite" presStyleCnt="0">
        <dgm:presLayoutVars>
          <dgm:chMax val="0"/>
          <dgm:chPref val="0"/>
        </dgm:presLayoutVars>
      </dgm:prSet>
      <dgm:spPr/>
    </dgm:pt>
    <dgm:pt modelId="{D2958D55-5BE7-43EE-9F9D-AC53A38A4E44}" type="pres">
      <dgm:prSet presAssocID="{5466F136-BA53-48F2-9129-FD93DBC6368F}" presName="Image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erm with solid fill"/>
        </a:ext>
      </dgm:extLst>
    </dgm:pt>
    <dgm:pt modelId="{45459D4D-255C-45F7-8DA8-AB84F45E276D}" type="pres">
      <dgm:prSet presAssocID="{5466F136-BA53-48F2-9129-FD93DBC6368F}" presName="childText" presStyleLbl="lnNode1" presStyleIdx="1" presStyleCnt="4">
        <dgm:presLayoutVars>
          <dgm:chMax val="0"/>
          <dgm:chPref val="0"/>
          <dgm:bulletEnabled val="1"/>
        </dgm:presLayoutVars>
      </dgm:prSet>
      <dgm:spPr/>
    </dgm:pt>
    <dgm:pt modelId="{5BE74BD3-DD5F-4EDA-AF87-16B1AD0F4FBC}" type="pres">
      <dgm:prSet presAssocID="{7E3CB6B3-D83B-4C70-97CF-D990429B229C}" presName="childComposite" presStyleCnt="0">
        <dgm:presLayoutVars>
          <dgm:chMax val="0"/>
          <dgm:chPref val="0"/>
        </dgm:presLayoutVars>
      </dgm:prSet>
      <dgm:spPr/>
    </dgm:pt>
    <dgm:pt modelId="{B81B6041-36C0-45B1-BA6E-893309B7ACD3}" type="pres">
      <dgm:prSet presAssocID="{7E3CB6B3-D83B-4C70-97CF-D990429B229C}" presName="Image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erm with solid fill"/>
        </a:ext>
      </dgm:extLst>
    </dgm:pt>
    <dgm:pt modelId="{DDE55E96-2941-400B-BC9F-B521F1CA6A5E}" type="pres">
      <dgm:prSet presAssocID="{7E3CB6B3-D83B-4C70-97CF-D990429B229C}" presName="childText" presStyleLbl="lnNode1" presStyleIdx="2" presStyleCnt="4">
        <dgm:presLayoutVars>
          <dgm:chMax val="0"/>
          <dgm:chPref val="0"/>
          <dgm:bulletEnabled val="1"/>
        </dgm:presLayoutVars>
      </dgm:prSet>
      <dgm:spPr/>
    </dgm:pt>
    <dgm:pt modelId="{9D045431-C8A8-4094-BBF9-5F07653A1A72}" type="pres">
      <dgm:prSet presAssocID="{4475CEE5-9499-4CF5-9555-551F1F9306D2}" presName="childComposite" presStyleCnt="0">
        <dgm:presLayoutVars>
          <dgm:chMax val="0"/>
          <dgm:chPref val="0"/>
        </dgm:presLayoutVars>
      </dgm:prSet>
      <dgm:spPr/>
    </dgm:pt>
    <dgm:pt modelId="{6BEF9651-9B8A-4FBA-9EC4-9A82AEDBDFCF}" type="pres">
      <dgm:prSet presAssocID="{4475CEE5-9499-4CF5-9555-551F1F9306D2}" presName="Image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arth globe: Africa and Europe with solid fill"/>
        </a:ext>
      </dgm:extLst>
    </dgm:pt>
    <dgm:pt modelId="{80A45916-53A9-47CB-AB63-6C189D0083CC}" type="pres">
      <dgm:prSet presAssocID="{4475CEE5-9499-4CF5-9555-551F1F9306D2}" presName="childText" presStyleLbl="ln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DD11310F-8A54-491D-988E-8A49FB424303}" type="presOf" srcId="{D0006903-8DFC-4C76-A0F0-EF21AAEA46AF}" destId="{8BE14DA5-6DB2-495B-A5F1-A2A82978610A}" srcOrd="0" destOrd="0" presId="urn:microsoft.com/office/officeart/2008/layout/PictureAccentList"/>
    <dgm:cxn modelId="{A34FB81E-5E86-4959-9F30-A728B705DF6D}" srcId="{D0006903-8DFC-4C76-A0F0-EF21AAEA46AF}" destId="{7E3CB6B3-D83B-4C70-97CF-D990429B229C}" srcOrd="2" destOrd="0" parTransId="{40B4E8C0-BE7B-4924-847A-4297DB3B980F}" sibTransId="{6ECD6085-B383-4EBA-9918-A674CC701B79}"/>
    <dgm:cxn modelId="{6DA7BC1E-35D8-44B4-84A9-A5EFA337153A}" type="presOf" srcId="{7E3CB6B3-D83B-4C70-97CF-D990429B229C}" destId="{DDE55E96-2941-400B-BC9F-B521F1CA6A5E}" srcOrd="0" destOrd="0" presId="urn:microsoft.com/office/officeart/2008/layout/PictureAccentList"/>
    <dgm:cxn modelId="{D77A9D27-582E-4379-B5C3-7196632F1F1A}" type="presOf" srcId="{5466F136-BA53-48F2-9129-FD93DBC6368F}" destId="{45459D4D-255C-45F7-8DA8-AB84F45E276D}" srcOrd="0" destOrd="0" presId="urn:microsoft.com/office/officeart/2008/layout/PictureAccentList"/>
    <dgm:cxn modelId="{5C51826F-381E-4F83-B6B1-E51039278C8D}" srcId="{D0006903-8DFC-4C76-A0F0-EF21AAEA46AF}" destId="{4475CEE5-9499-4CF5-9555-551F1F9306D2}" srcOrd="3" destOrd="0" parTransId="{1088B4E3-D18A-4A97-B216-F44BD469F1B4}" sibTransId="{D4D745A9-1F37-42A7-B12E-87C64A9EB15B}"/>
    <dgm:cxn modelId="{10DABE70-4586-4667-BDB4-107153815E09}" srcId="{D0006903-8DFC-4C76-A0F0-EF21AAEA46AF}" destId="{5466F136-BA53-48F2-9129-FD93DBC6368F}" srcOrd="1" destOrd="0" parTransId="{9BA4C301-8285-4858-B555-682C37EC185B}" sibTransId="{64DF1374-663B-4180-9E48-362BD77017FB}"/>
    <dgm:cxn modelId="{0BC60C78-5B72-404F-98FF-FCA12CBE2CC6}" type="presOf" srcId="{4475CEE5-9499-4CF5-9555-551F1F9306D2}" destId="{80A45916-53A9-47CB-AB63-6C189D0083CC}" srcOrd="0" destOrd="0" presId="urn:microsoft.com/office/officeart/2008/layout/PictureAccentList"/>
    <dgm:cxn modelId="{D5527E87-6183-4EF4-B589-1A8737B06E90}" type="presOf" srcId="{6FAA36E3-2445-4505-83B7-EF323E00CB17}" destId="{50D52B46-C663-408D-8AF4-4C7CDB935D6D}" srcOrd="0" destOrd="0" presId="urn:microsoft.com/office/officeart/2008/layout/PictureAccentList"/>
    <dgm:cxn modelId="{0EDF919D-DD09-41F8-AA3B-5CD1DA7EFABA}" srcId="{130082B7-9483-4562-AE96-C6E888E0577D}" destId="{D0006903-8DFC-4C76-A0F0-EF21AAEA46AF}" srcOrd="0" destOrd="0" parTransId="{87472B68-3F0F-4DAF-8E6A-10BAB84C407A}" sibTransId="{30620B05-EDBB-47BA-B3C3-DCFECB67FD79}"/>
    <dgm:cxn modelId="{1D915BB8-4710-4765-97F9-D208FF53B2C3}" srcId="{D0006903-8DFC-4C76-A0F0-EF21AAEA46AF}" destId="{6FAA36E3-2445-4505-83B7-EF323E00CB17}" srcOrd="0" destOrd="0" parTransId="{2D72DFA2-8BC0-453E-BA01-EEBD01EEA8A6}" sibTransId="{581B686D-4DBC-48CA-91D7-F88B076EF750}"/>
    <dgm:cxn modelId="{7A6020E8-9006-4C67-B23A-4850B9C1A438}" type="presOf" srcId="{130082B7-9483-4562-AE96-C6E888E0577D}" destId="{3649C593-772A-4B08-9ACF-5E54E9DAB5AC}" srcOrd="0" destOrd="0" presId="urn:microsoft.com/office/officeart/2008/layout/PictureAccentList"/>
    <dgm:cxn modelId="{14E2873A-CBFB-4A72-AE10-CF2750039C21}" type="presParOf" srcId="{3649C593-772A-4B08-9ACF-5E54E9DAB5AC}" destId="{F62DDBD1-DDBB-4904-99CE-9D7E873DD069}" srcOrd="0" destOrd="0" presId="urn:microsoft.com/office/officeart/2008/layout/PictureAccentList"/>
    <dgm:cxn modelId="{730712F4-3CF9-4ED9-8166-B1A57180E600}" type="presParOf" srcId="{F62DDBD1-DDBB-4904-99CE-9D7E873DD069}" destId="{B6AF2127-F344-4C3F-9226-6A49B61DB6B1}" srcOrd="0" destOrd="0" presId="urn:microsoft.com/office/officeart/2008/layout/PictureAccentList"/>
    <dgm:cxn modelId="{974CDCEF-673C-42C4-A774-5EBBBDC31DC7}" type="presParOf" srcId="{B6AF2127-F344-4C3F-9226-6A49B61DB6B1}" destId="{8BE14DA5-6DB2-495B-A5F1-A2A82978610A}" srcOrd="0" destOrd="0" presId="urn:microsoft.com/office/officeart/2008/layout/PictureAccentList"/>
    <dgm:cxn modelId="{922C2294-C9C9-4B90-9B3A-5EBAAEA7FFB3}" type="presParOf" srcId="{F62DDBD1-DDBB-4904-99CE-9D7E873DD069}" destId="{06C95399-691B-4E44-923C-0FACE5D0B979}" srcOrd="1" destOrd="0" presId="urn:microsoft.com/office/officeart/2008/layout/PictureAccentList"/>
    <dgm:cxn modelId="{E8385D64-C55F-4F0F-BC53-3B4DC0CE9EE7}" type="presParOf" srcId="{06C95399-691B-4E44-923C-0FACE5D0B979}" destId="{DEEB9CBB-8F2E-4DC8-B6EB-DCF18EBEEA53}" srcOrd="0" destOrd="0" presId="urn:microsoft.com/office/officeart/2008/layout/PictureAccentList"/>
    <dgm:cxn modelId="{3CB9810F-6133-45F3-8743-088DC099545A}" type="presParOf" srcId="{DEEB9CBB-8F2E-4DC8-B6EB-DCF18EBEEA53}" destId="{8FD3073D-CA18-43FF-9F76-4D87630DDF83}" srcOrd="0" destOrd="0" presId="urn:microsoft.com/office/officeart/2008/layout/PictureAccentList"/>
    <dgm:cxn modelId="{9434299F-2694-4602-9ED9-672FD6617686}" type="presParOf" srcId="{DEEB9CBB-8F2E-4DC8-B6EB-DCF18EBEEA53}" destId="{50D52B46-C663-408D-8AF4-4C7CDB935D6D}" srcOrd="1" destOrd="0" presId="urn:microsoft.com/office/officeart/2008/layout/PictureAccentList"/>
    <dgm:cxn modelId="{BB5A1678-2B69-4DE8-A242-086503B5CA12}" type="presParOf" srcId="{06C95399-691B-4E44-923C-0FACE5D0B979}" destId="{489BF47F-AC80-4A3D-80D1-0870D9B59872}" srcOrd="1" destOrd="0" presId="urn:microsoft.com/office/officeart/2008/layout/PictureAccentList"/>
    <dgm:cxn modelId="{E3DA1F42-A7DB-4722-8299-E5ED7B54E2EF}" type="presParOf" srcId="{489BF47F-AC80-4A3D-80D1-0870D9B59872}" destId="{D2958D55-5BE7-43EE-9F9D-AC53A38A4E44}" srcOrd="0" destOrd="0" presId="urn:microsoft.com/office/officeart/2008/layout/PictureAccentList"/>
    <dgm:cxn modelId="{5190786D-0546-466E-8CFB-F3D1D2D882F5}" type="presParOf" srcId="{489BF47F-AC80-4A3D-80D1-0870D9B59872}" destId="{45459D4D-255C-45F7-8DA8-AB84F45E276D}" srcOrd="1" destOrd="0" presId="urn:microsoft.com/office/officeart/2008/layout/PictureAccentList"/>
    <dgm:cxn modelId="{F2687531-393C-4994-86BB-174B5A19C138}" type="presParOf" srcId="{06C95399-691B-4E44-923C-0FACE5D0B979}" destId="{5BE74BD3-DD5F-4EDA-AF87-16B1AD0F4FBC}" srcOrd="2" destOrd="0" presId="urn:microsoft.com/office/officeart/2008/layout/PictureAccentList"/>
    <dgm:cxn modelId="{F42ED466-1411-4142-A319-681FA562D681}" type="presParOf" srcId="{5BE74BD3-DD5F-4EDA-AF87-16B1AD0F4FBC}" destId="{B81B6041-36C0-45B1-BA6E-893309B7ACD3}" srcOrd="0" destOrd="0" presId="urn:microsoft.com/office/officeart/2008/layout/PictureAccentList"/>
    <dgm:cxn modelId="{D9968E0D-3434-40A5-816F-FD2C4949C19D}" type="presParOf" srcId="{5BE74BD3-DD5F-4EDA-AF87-16B1AD0F4FBC}" destId="{DDE55E96-2941-400B-BC9F-B521F1CA6A5E}" srcOrd="1" destOrd="0" presId="urn:microsoft.com/office/officeart/2008/layout/PictureAccentList"/>
    <dgm:cxn modelId="{20E98204-65F3-4C92-975A-202475F2A1A4}" type="presParOf" srcId="{06C95399-691B-4E44-923C-0FACE5D0B979}" destId="{9D045431-C8A8-4094-BBF9-5F07653A1A72}" srcOrd="3" destOrd="0" presId="urn:microsoft.com/office/officeart/2008/layout/PictureAccentList"/>
    <dgm:cxn modelId="{2875E1DA-0D47-4F94-86DB-A6BAE2214B33}" type="presParOf" srcId="{9D045431-C8A8-4094-BBF9-5F07653A1A72}" destId="{6BEF9651-9B8A-4FBA-9EC4-9A82AEDBDFCF}" srcOrd="0" destOrd="0" presId="urn:microsoft.com/office/officeart/2008/layout/PictureAccentList"/>
    <dgm:cxn modelId="{EAE04F3A-0665-4C7E-B48E-35DC8F384DC7}" type="presParOf" srcId="{9D045431-C8A8-4094-BBF9-5F07653A1A72}" destId="{80A45916-53A9-47CB-AB63-6C189D0083CC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4E4684-3173-4DB6-AABA-E8C4694C6AA2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06B2BD8-3305-449F-84E9-EF37DCED64E2}">
      <dgm:prSet/>
      <dgm:spPr>
        <a:solidFill>
          <a:srgbClr val="104862"/>
        </a:solidFill>
      </dgm:spPr>
      <dgm:t>
        <a:bodyPr/>
        <a:lstStyle/>
        <a:p>
          <a:r>
            <a:rPr lang="en-GB" b="1" i="0"/>
            <a:t>78% </a:t>
          </a:r>
          <a:r>
            <a:rPr lang="en-GB" b="0" i="0"/>
            <a:t>said their project will lead to </a:t>
          </a:r>
          <a:r>
            <a:rPr lang="en-GB" b="1" i="0"/>
            <a:t>an increased preparedness and ability to respond to emerging threats, </a:t>
          </a:r>
          <a:r>
            <a:rPr lang="en-GB" i="0"/>
            <a:t>by</a:t>
          </a:r>
          <a:endParaRPr lang="en-GB"/>
        </a:p>
      </dgm:t>
    </dgm:pt>
    <dgm:pt modelId="{80926C2F-2A19-4826-8F86-EBD533300C80}" type="parTrans" cxnId="{6E1B54A2-41AF-408A-A68F-6FCC748CF181}">
      <dgm:prSet/>
      <dgm:spPr/>
      <dgm:t>
        <a:bodyPr/>
        <a:lstStyle/>
        <a:p>
          <a:endParaRPr lang="en-GB"/>
        </a:p>
      </dgm:t>
    </dgm:pt>
    <dgm:pt modelId="{1E19BB78-DE7D-416C-8EBF-2878E934B327}" type="sibTrans" cxnId="{6E1B54A2-41AF-408A-A68F-6FCC748CF181}">
      <dgm:prSet/>
      <dgm:spPr/>
      <dgm:t>
        <a:bodyPr/>
        <a:lstStyle/>
        <a:p>
          <a:endParaRPr lang="en-GB"/>
        </a:p>
      </dgm:t>
    </dgm:pt>
    <dgm:pt modelId="{0C5662CB-31EC-40E1-98BB-A51D9F8403A7}">
      <dgm:prSet/>
      <dgm:spPr>
        <a:solidFill>
          <a:srgbClr val="104862"/>
        </a:solidFill>
      </dgm:spPr>
      <dgm:t>
        <a:bodyPr/>
        <a:lstStyle/>
        <a:p>
          <a:r>
            <a:rPr lang="en-GB"/>
            <a:t>Improved Resources for Surveillance</a:t>
          </a:r>
        </a:p>
      </dgm:t>
    </dgm:pt>
    <dgm:pt modelId="{713DE311-EE7B-45BC-A994-A146C0507754}" type="parTrans" cxnId="{07BE3E39-5C78-4714-B17E-9BADFDA331E9}">
      <dgm:prSet/>
      <dgm:spPr/>
      <dgm:t>
        <a:bodyPr/>
        <a:lstStyle/>
        <a:p>
          <a:endParaRPr lang="en-GB"/>
        </a:p>
      </dgm:t>
    </dgm:pt>
    <dgm:pt modelId="{26315164-78E9-49F7-9106-9437CF0F5031}" type="sibTrans" cxnId="{07BE3E39-5C78-4714-B17E-9BADFDA331E9}">
      <dgm:prSet/>
      <dgm:spPr/>
      <dgm:t>
        <a:bodyPr/>
        <a:lstStyle/>
        <a:p>
          <a:endParaRPr lang="en-GB"/>
        </a:p>
      </dgm:t>
    </dgm:pt>
    <dgm:pt modelId="{A3D5C233-D3C5-48B0-9056-81A743B2B783}">
      <dgm:prSet/>
      <dgm:spPr>
        <a:solidFill>
          <a:srgbClr val="104862"/>
        </a:solidFill>
      </dgm:spPr>
      <dgm:t>
        <a:bodyPr/>
        <a:lstStyle/>
        <a:p>
          <a:r>
            <a:rPr lang="en-GB"/>
            <a:t>Technology Applicable to Other Infectious Diseases</a:t>
          </a:r>
        </a:p>
      </dgm:t>
    </dgm:pt>
    <dgm:pt modelId="{0749A28D-04D8-4AFD-B95B-E5CC17699022}" type="parTrans" cxnId="{827DA7E4-E1CF-4CC8-B688-E4D4451E3698}">
      <dgm:prSet/>
      <dgm:spPr/>
      <dgm:t>
        <a:bodyPr/>
        <a:lstStyle/>
        <a:p>
          <a:endParaRPr lang="en-GB"/>
        </a:p>
      </dgm:t>
    </dgm:pt>
    <dgm:pt modelId="{9C36C407-80D3-426C-90AD-E248E26F1AD8}" type="sibTrans" cxnId="{827DA7E4-E1CF-4CC8-B688-E4D4451E3698}">
      <dgm:prSet/>
      <dgm:spPr/>
      <dgm:t>
        <a:bodyPr/>
        <a:lstStyle/>
        <a:p>
          <a:endParaRPr lang="en-GB"/>
        </a:p>
      </dgm:t>
    </dgm:pt>
    <dgm:pt modelId="{DF7153F1-ACD2-4D63-B6DF-BC7FAC842A67}">
      <dgm:prSet/>
      <dgm:spPr>
        <a:solidFill>
          <a:srgbClr val="104862"/>
        </a:solidFill>
      </dgm:spPr>
      <dgm:t>
        <a:bodyPr/>
        <a:lstStyle/>
        <a:p>
          <a:r>
            <a:rPr lang="en-GB"/>
            <a:t>Knowledgeable Consortia Established to Work Together in Outbreaks</a:t>
          </a:r>
        </a:p>
      </dgm:t>
    </dgm:pt>
    <dgm:pt modelId="{4923E300-3F68-4413-94F8-C6C613CEC3C2}" type="parTrans" cxnId="{6E283102-B2B6-407F-9B8F-91B9E60A9A0A}">
      <dgm:prSet/>
      <dgm:spPr/>
      <dgm:t>
        <a:bodyPr/>
        <a:lstStyle/>
        <a:p>
          <a:endParaRPr lang="en-GB"/>
        </a:p>
      </dgm:t>
    </dgm:pt>
    <dgm:pt modelId="{19A8EF02-42E2-494D-B886-5BC1D219CCF5}" type="sibTrans" cxnId="{6E283102-B2B6-407F-9B8F-91B9E60A9A0A}">
      <dgm:prSet/>
      <dgm:spPr/>
      <dgm:t>
        <a:bodyPr/>
        <a:lstStyle/>
        <a:p>
          <a:endParaRPr lang="en-GB"/>
        </a:p>
      </dgm:t>
    </dgm:pt>
    <dgm:pt modelId="{6389A2FE-9A41-4632-9210-BFE2122C6824}">
      <dgm:prSet/>
      <dgm:spPr>
        <a:solidFill>
          <a:srgbClr val="104862"/>
        </a:solidFill>
      </dgm:spPr>
      <dgm:t>
        <a:bodyPr/>
        <a:lstStyle/>
        <a:p>
          <a:r>
            <a:rPr lang="en-GB"/>
            <a:t>Improved and Faster Responses Through Increased Knowledge and Improved Diagnostics</a:t>
          </a:r>
        </a:p>
      </dgm:t>
    </dgm:pt>
    <dgm:pt modelId="{C9B664DB-81CC-45BE-AE4C-0EA63FC56EB8}" type="parTrans" cxnId="{E50E050E-A545-446A-A5DF-BF57183BA45A}">
      <dgm:prSet/>
      <dgm:spPr/>
      <dgm:t>
        <a:bodyPr/>
        <a:lstStyle/>
        <a:p>
          <a:endParaRPr lang="en-GB"/>
        </a:p>
      </dgm:t>
    </dgm:pt>
    <dgm:pt modelId="{50AC9B3F-9F0E-4EC1-9567-D2AC2108BE8D}" type="sibTrans" cxnId="{E50E050E-A545-446A-A5DF-BF57183BA45A}">
      <dgm:prSet/>
      <dgm:spPr/>
      <dgm:t>
        <a:bodyPr/>
        <a:lstStyle/>
        <a:p>
          <a:endParaRPr lang="en-GB"/>
        </a:p>
      </dgm:t>
    </dgm:pt>
    <dgm:pt modelId="{CC49D897-1F7C-4141-AE03-71DB3E1B052A}">
      <dgm:prSet/>
      <dgm:spPr>
        <a:solidFill>
          <a:srgbClr val="104862"/>
        </a:solidFill>
      </dgm:spPr>
      <dgm:t>
        <a:bodyPr/>
        <a:lstStyle/>
        <a:p>
          <a:r>
            <a:rPr lang="en-GB"/>
            <a:t>Research Contributing to Vaccine Development</a:t>
          </a:r>
        </a:p>
      </dgm:t>
    </dgm:pt>
    <dgm:pt modelId="{20959873-B3D3-4908-AB28-D4D4B0A7A967}" type="parTrans" cxnId="{6971FBED-29F7-4C42-85D9-8DEE495B3068}">
      <dgm:prSet/>
      <dgm:spPr/>
      <dgm:t>
        <a:bodyPr/>
        <a:lstStyle/>
        <a:p>
          <a:endParaRPr lang="en-GB"/>
        </a:p>
      </dgm:t>
    </dgm:pt>
    <dgm:pt modelId="{C26A4A63-B546-4BA8-9A89-463307678A0C}" type="sibTrans" cxnId="{6971FBED-29F7-4C42-85D9-8DEE495B3068}">
      <dgm:prSet/>
      <dgm:spPr/>
      <dgm:t>
        <a:bodyPr/>
        <a:lstStyle/>
        <a:p>
          <a:endParaRPr lang="en-GB"/>
        </a:p>
      </dgm:t>
    </dgm:pt>
    <dgm:pt modelId="{EFEDD8E6-128F-42F4-BF74-7FD68BAF1267}" type="pres">
      <dgm:prSet presAssocID="{9C4E4684-3173-4DB6-AABA-E8C4694C6AA2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FA20368E-726B-4BA6-BC7C-32D3F1C002DC}" type="pres">
      <dgm:prSet presAssocID="{E06B2BD8-3305-449F-84E9-EF37DCED64E2}" presName="root" presStyleCnt="0">
        <dgm:presLayoutVars>
          <dgm:chMax/>
          <dgm:chPref val="4"/>
        </dgm:presLayoutVars>
      </dgm:prSet>
      <dgm:spPr/>
    </dgm:pt>
    <dgm:pt modelId="{2EBF0BDC-B64E-4D10-ABD3-4E3C1FCE00E9}" type="pres">
      <dgm:prSet presAssocID="{E06B2BD8-3305-449F-84E9-EF37DCED64E2}" presName="rootComposite" presStyleCnt="0">
        <dgm:presLayoutVars/>
      </dgm:prSet>
      <dgm:spPr/>
    </dgm:pt>
    <dgm:pt modelId="{97E111D7-B1F8-4FAE-BC8D-AC8A09F76BBE}" type="pres">
      <dgm:prSet presAssocID="{E06B2BD8-3305-449F-84E9-EF37DCED64E2}" presName="rootText" presStyleLbl="node0" presStyleIdx="0" presStyleCnt="1">
        <dgm:presLayoutVars>
          <dgm:chMax/>
          <dgm:chPref val="4"/>
        </dgm:presLayoutVars>
      </dgm:prSet>
      <dgm:spPr/>
    </dgm:pt>
    <dgm:pt modelId="{88C4C0A1-EBDD-40E2-AB17-23542F4D984D}" type="pres">
      <dgm:prSet presAssocID="{E06B2BD8-3305-449F-84E9-EF37DCED64E2}" presName="childShape" presStyleCnt="0">
        <dgm:presLayoutVars>
          <dgm:chMax val="0"/>
          <dgm:chPref val="0"/>
        </dgm:presLayoutVars>
      </dgm:prSet>
      <dgm:spPr/>
    </dgm:pt>
    <dgm:pt modelId="{C57C6CFE-DEFC-4574-936B-79944B91FCB2}" type="pres">
      <dgm:prSet presAssocID="{0C5662CB-31EC-40E1-98BB-A51D9F8403A7}" presName="childComposite" presStyleCnt="0">
        <dgm:presLayoutVars>
          <dgm:chMax val="0"/>
          <dgm:chPref val="0"/>
        </dgm:presLayoutVars>
      </dgm:prSet>
      <dgm:spPr/>
    </dgm:pt>
    <dgm:pt modelId="{B84F0D7C-E3E0-4D66-AC97-8236B7BDD498}" type="pres">
      <dgm:prSet presAssocID="{0C5662CB-31EC-40E1-98BB-A51D9F8403A7}" presName="Image" presStyleLbl="node1" presStyleIdx="0" presStyleCnt="5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ycle with people with solid fill"/>
        </a:ext>
      </dgm:extLst>
    </dgm:pt>
    <dgm:pt modelId="{F4CA626D-75B8-40A5-84DD-8555ABCF1BF9}" type="pres">
      <dgm:prSet presAssocID="{0C5662CB-31EC-40E1-98BB-A51D9F8403A7}" presName="childText" presStyleLbl="lnNode1" presStyleIdx="0" presStyleCnt="5">
        <dgm:presLayoutVars>
          <dgm:chMax val="0"/>
          <dgm:chPref val="0"/>
          <dgm:bulletEnabled val="1"/>
        </dgm:presLayoutVars>
      </dgm:prSet>
      <dgm:spPr/>
    </dgm:pt>
    <dgm:pt modelId="{F1395392-6A98-4D14-BAC1-00F0A8AC0353}" type="pres">
      <dgm:prSet presAssocID="{A3D5C233-D3C5-48B0-9056-81A743B2B783}" presName="childComposite" presStyleCnt="0">
        <dgm:presLayoutVars>
          <dgm:chMax val="0"/>
          <dgm:chPref val="0"/>
        </dgm:presLayoutVars>
      </dgm:prSet>
      <dgm:spPr/>
    </dgm:pt>
    <dgm:pt modelId="{3DAE16A8-66CA-4AD3-A763-D1849BC6B44A}" type="pres">
      <dgm:prSet presAssocID="{A3D5C233-D3C5-48B0-9056-81A743B2B783}" presName="Image" presStyleLbl="node1" presStyleIdx="1" presStyleCnt="5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andemic flattening curve bar graph outline"/>
        </a:ext>
      </dgm:extLst>
    </dgm:pt>
    <dgm:pt modelId="{EADADE13-0C19-4FE6-82DC-88652EB861CB}" type="pres">
      <dgm:prSet presAssocID="{A3D5C233-D3C5-48B0-9056-81A743B2B783}" presName="childText" presStyleLbl="lnNode1" presStyleIdx="1" presStyleCnt="5">
        <dgm:presLayoutVars>
          <dgm:chMax val="0"/>
          <dgm:chPref val="0"/>
          <dgm:bulletEnabled val="1"/>
        </dgm:presLayoutVars>
      </dgm:prSet>
      <dgm:spPr/>
    </dgm:pt>
    <dgm:pt modelId="{8AEFA79E-6289-438B-A4CC-4709E0B075E0}" type="pres">
      <dgm:prSet presAssocID="{DF7153F1-ACD2-4D63-B6DF-BC7FAC842A67}" presName="childComposite" presStyleCnt="0">
        <dgm:presLayoutVars>
          <dgm:chMax val="0"/>
          <dgm:chPref val="0"/>
        </dgm:presLayoutVars>
      </dgm:prSet>
      <dgm:spPr/>
    </dgm:pt>
    <dgm:pt modelId="{29055AA3-2556-4200-B607-3AFAC6F9E882}" type="pres">
      <dgm:prSet presAssocID="{DF7153F1-ACD2-4D63-B6DF-BC7FAC842A67}" presName="Image" presStyleLbl="node1" presStyleIdx="2" presStyleCnt="5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nternet Of Things outline"/>
        </a:ext>
      </dgm:extLst>
    </dgm:pt>
    <dgm:pt modelId="{16394DDB-5906-4A8A-AA5A-82900F6E3600}" type="pres">
      <dgm:prSet presAssocID="{DF7153F1-ACD2-4D63-B6DF-BC7FAC842A67}" presName="childText" presStyleLbl="lnNode1" presStyleIdx="2" presStyleCnt="5">
        <dgm:presLayoutVars>
          <dgm:chMax val="0"/>
          <dgm:chPref val="0"/>
          <dgm:bulletEnabled val="1"/>
        </dgm:presLayoutVars>
      </dgm:prSet>
      <dgm:spPr/>
    </dgm:pt>
    <dgm:pt modelId="{AC219B3F-029C-40B2-8BCF-1E7F82E329FA}" type="pres">
      <dgm:prSet presAssocID="{6389A2FE-9A41-4632-9210-BFE2122C6824}" presName="childComposite" presStyleCnt="0">
        <dgm:presLayoutVars>
          <dgm:chMax val="0"/>
          <dgm:chPref val="0"/>
        </dgm:presLayoutVars>
      </dgm:prSet>
      <dgm:spPr/>
    </dgm:pt>
    <dgm:pt modelId="{17EB4FA8-46C2-40B5-B360-657F4B357CFC}" type="pres">
      <dgm:prSet presAssocID="{6389A2FE-9A41-4632-9210-BFE2122C6824}" presName="Image" presStyleLbl="node1" presStyleIdx="3" presStyleCnt="5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uge outline"/>
        </a:ext>
      </dgm:extLst>
    </dgm:pt>
    <dgm:pt modelId="{DA156E57-6163-4F8D-BA25-F5356A09DD29}" type="pres">
      <dgm:prSet presAssocID="{6389A2FE-9A41-4632-9210-BFE2122C6824}" presName="childText" presStyleLbl="lnNode1" presStyleIdx="3" presStyleCnt="5">
        <dgm:presLayoutVars>
          <dgm:chMax val="0"/>
          <dgm:chPref val="0"/>
          <dgm:bulletEnabled val="1"/>
        </dgm:presLayoutVars>
      </dgm:prSet>
      <dgm:spPr/>
    </dgm:pt>
    <dgm:pt modelId="{92559D5A-3371-4DE8-8283-0B4EB7C8868F}" type="pres">
      <dgm:prSet presAssocID="{CC49D897-1F7C-4141-AE03-71DB3E1B052A}" presName="childComposite" presStyleCnt="0">
        <dgm:presLayoutVars>
          <dgm:chMax val="0"/>
          <dgm:chPref val="0"/>
        </dgm:presLayoutVars>
      </dgm:prSet>
      <dgm:spPr/>
    </dgm:pt>
    <dgm:pt modelId="{5BC29A37-45DB-4364-B18E-FB1EEB3891BC}" type="pres">
      <dgm:prSet presAssocID="{CC49D897-1F7C-4141-AE03-71DB3E1B052A}" presName="Image" presStyleLbl="node1" presStyleIdx="4" presStyleCnt="5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mmunity with solid fill"/>
        </a:ext>
      </dgm:extLst>
    </dgm:pt>
    <dgm:pt modelId="{15102F79-AD35-4BD7-873F-BB8545480437}" type="pres">
      <dgm:prSet presAssocID="{CC49D897-1F7C-4141-AE03-71DB3E1B052A}" presName="childText" presStyleLbl="ln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6E283102-B2B6-407F-9B8F-91B9E60A9A0A}" srcId="{E06B2BD8-3305-449F-84E9-EF37DCED64E2}" destId="{DF7153F1-ACD2-4D63-B6DF-BC7FAC842A67}" srcOrd="2" destOrd="0" parTransId="{4923E300-3F68-4413-94F8-C6C613CEC3C2}" sibTransId="{19A8EF02-42E2-494D-B886-5BC1D219CCF5}"/>
    <dgm:cxn modelId="{E50E050E-A545-446A-A5DF-BF57183BA45A}" srcId="{E06B2BD8-3305-449F-84E9-EF37DCED64E2}" destId="{6389A2FE-9A41-4632-9210-BFE2122C6824}" srcOrd="3" destOrd="0" parTransId="{C9B664DB-81CC-45BE-AE4C-0EA63FC56EB8}" sibTransId="{50AC9B3F-9F0E-4EC1-9567-D2AC2108BE8D}"/>
    <dgm:cxn modelId="{07BE3E39-5C78-4714-B17E-9BADFDA331E9}" srcId="{E06B2BD8-3305-449F-84E9-EF37DCED64E2}" destId="{0C5662CB-31EC-40E1-98BB-A51D9F8403A7}" srcOrd="0" destOrd="0" parTransId="{713DE311-EE7B-45BC-A994-A146C0507754}" sibTransId="{26315164-78E9-49F7-9106-9437CF0F5031}"/>
    <dgm:cxn modelId="{204A8D4A-D7C1-478B-A39A-2F6776ABA969}" type="presOf" srcId="{0C5662CB-31EC-40E1-98BB-A51D9F8403A7}" destId="{F4CA626D-75B8-40A5-84DD-8555ABCF1BF9}" srcOrd="0" destOrd="0" presId="urn:microsoft.com/office/officeart/2008/layout/PictureAccentList"/>
    <dgm:cxn modelId="{6247DB76-A351-4078-8B22-85E58A706989}" type="presOf" srcId="{6389A2FE-9A41-4632-9210-BFE2122C6824}" destId="{DA156E57-6163-4F8D-BA25-F5356A09DD29}" srcOrd="0" destOrd="0" presId="urn:microsoft.com/office/officeart/2008/layout/PictureAccentList"/>
    <dgm:cxn modelId="{D036977A-FA05-4E75-BCC2-AF92D2F5D16C}" type="presOf" srcId="{9C4E4684-3173-4DB6-AABA-E8C4694C6AA2}" destId="{EFEDD8E6-128F-42F4-BF74-7FD68BAF1267}" srcOrd="0" destOrd="0" presId="urn:microsoft.com/office/officeart/2008/layout/PictureAccentList"/>
    <dgm:cxn modelId="{D484598A-511C-4C99-AE66-48F7841FE22C}" type="presOf" srcId="{A3D5C233-D3C5-48B0-9056-81A743B2B783}" destId="{EADADE13-0C19-4FE6-82DC-88652EB861CB}" srcOrd="0" destOrd="0" presId="urn:microsoft.com/office/officeart/2008/layout/PictureAccentList"/>
    <dgm:cxn modelId="{EA8CA08C-AB9F-41C8-8106-9CEE4A899387}" type="presOf" srcId="{DF7153F1-ACD2-4D63-B6DF-BC7FAC842A67}" destId="{16394DDB-5906-4A8A-AA5A-82900F6E3600}" srcOrd="0" destOrd="0" presId="urn:microsoft.com/office/officeart/2008/layout/PictureAccentList"/>
    <dgm:cxn modelId="{6E1B54A2-41AF-408A-A68F-6FCC748CF181}" srcId="{9C4E4684-3173-4DB6-AABA-E8C4694C6AA2}" destId="{E06B2BD8-3305-449F-84E9-EF37DCED64E2}" srcOrd="0" destOrd="0" parTransId="{80926C2F-2A19-4826-8F86-EBD533300C80}" sibTransId="{1E19BB78-DE7D-416C-8EBF-2878E934B327}"/>
    <dgm:cxn modelId="{5C6816B3-E9A9-4BD2-B1D8-4391898CFA45}" type="presOf" srcId="{E06B2BD8-3305-449F-84E9-EF37DCED64E2}" destId="{97E111D7-B1F8-4FAE-BC8D-AC8A09F76BBE}" srcOrd="0" destOrd="0" presId="urn:microsoft.com/office/officeart/2008/layout/PictureAccentList"/>
    <dgm:cxn modelId="{F5DA13D0-971A-4552-AF79-5F12748CC7D8}" type="presOf" srcId="{CC49D897-1F7C-4141-AE03-71DB3E1B052A}" destId="{15102F79-AD35-4BD7-873F-BB8545480437}" srcOrd="0" destOrd="0" presId="urn:microsoft.com/office/officeart/2008/layout/PictureAccentList"/>
    <dgm:cxn modelId="{827DA7E4-E1CF-4CC8-B688-E4D4451E3698}" srcId="{E06B2BD8-3305-449F-84E9-EF37DCED64E2}" destId="{A3D5C233-D3C5-48B0-9056-81A743B2B783}" srcOrd="1" destOrd="0" parTransId="{0749A28D-04D8-4AFD-B95B-E5CC17699022}" sibTransId="{9C36C407-80D3-426C-90AD-E248E26F1AD8}"/>
    <dgm:cxn modelId="{6971FBED-29F7-4C42-85D9-8DEE495B3068}" srcId="{E06B2BD8-3305-449F-84E9-EF37DCED64E2}" destId="{CC49D897-1F7C-4141-AE03-71DB3E1B052A}" srcOrd="4" destOrd="0" parTransId="{20959873-B3D3-4908-AB28-D4D4B0A7A967}" sibTransId="{C26A4A63-B546-4BA8-9A89-463307678A0C}"/>
    <dgm:cxn modelId="{35629B0F-D686-419B-9B30-DA9834A01C69}" type="presParOf" srcId="{EFEDD8E6-128F-42F4-BF74-7FD68BAF1267}" destId="{FA20368E-726B-4BA6-BC7C-32D3F1C002DC}" srcOrd="0" destOrd="0" presId="urn:microsoft.com/office/officeart/2008/layout/PictureAccentList"/>
    <dgm:cxn modelId="{F700A587-0AC0-4A2E-980A-9C6A03727461}" type="presParOf" srcId="{FA20368E-726B-4BA6-BC7C-32D3F1C002DC}" destId="{2EBF0BDC-B64E-4D10-ABD3-4E3C1FCE00E9}" srcOrd="0" destOrd="0" presId="urn:microsoft.com/office/officeart/2008/layout/PictureAccentList"/>
    <dgm:cxn modelId="{1F679683-06C0-42B8-AEFF-9B39E4F36DFE}" type="presParOf" srcId="{2EBF0BDC-B64E-4D10-ABD3-4E3C1FCE00E9}" destId="{97E111D7-B1F8-4FAE-BC8D-AC8A09F76BBE}" srcOrd="0" destOrd="0" presId="urn:microsoft.com/office/officeart/2008/layout/PictureAccentList"/>
    <dgm:cxn modelId="{CDBC9D6C-1C59-4F57-8581-5A41C194705E}" type="presParOf" srcId="{FA20368E-726B-4BA6-BC7C-32D3F1C002DC}" destId="{88C4C0A1-EBDD-40E2-AB17-23542F4D984D}" srcOrd="1" destOrd="0" presId="urn:microsoft.com/office/officeart/2008/layout/PictureAccentList"/>
    <dgm:cxn modelId="{CE600111-7DCE-479C-81F9-D7622F8C51B3}" type="presParOf" srcId="{88C4C0A1-EBDD-40E2-AB17-23542F4D984D}" destId="{C57C6CFE-DEFC-4574-936B-79944B91FCB2}" srcOrd="0" destOrd="0" presId="urn:microsoft.com/office/officeart/2008/layout/PictureAccentList"/>
    <dgm:cxn modelId="{C9790026-806D-4E4C-825A-4FC01350F54C}" type="presParOf" srcId="{C57C6CFE-DEFC-4574-936B-79944B91FCB2}" destId="{B84F0D7C-E3E0-4D66-AC97-8236B7BDD498}" srcOrd="0" destOrd="0" presId="urn:microsoft.com/office/officeart/2008/layout/PictureAccentList"/>
    <dgm:cxn modelId="{81DE2C3D-472E-4057-9A8A-8F636CD289F8}" type="presParOf" srcId="{C57C6CFE-DEFC-4574-936B-79944B91FCB2}" destId="{F4CA626D-75B8-40A5-84DD-8555ABCF1BF9}" srcOrd="1" destOrd="0" presId="urn:microsoft.com/office/officeart/2008/layout/PictureAccentList"/>
    <dgm:cxn modelId="{96A884CC-BD1B-4215-9A47-7C6425C1DF43}" type="presParOf" srcId="{88C4C0A1-EBDD-40E2-AB17-23542F4D984D}" destId="{F1395392-6A98-4D14-BAC1-00F0A8AC0353}" srcOrd="1" destOrd="0" presId="urn:microsoft.com/office/officeart/2008/layout/PictureAccentList"/>
    <dgm:cxn modelId="{9AFE2647-5F8A-4DF6-8985-D4EA98FEECD4}" type="presParOf" srcId="{F1395392-6A98-4D14-BAC1-00F0A8AC0353}" destId="{3DAE16A8-66CA-4AD3-A763-D1849BC6B44A}" srcOrd="0" destOrd="0" presId="urn:microsoft.com/office/officeart/2008/layout/PictureAccentList"/>
    <dgm:cxn modelId="{5C29CA8F-68B1-44CB-8EE1-77C8412CC807}" type="presParOf" srcId="{F1395392-6A98-4D14-BAC1-00F0A8AC0353}" destId="{EADADE13-0C19-4FE6-82DC-88652EB861CB}" srcOrd="1" destOrd="0" presId="urn:microsoft.com/office/officeart/2008/layout/PictureAccentList"/>
    <dgm:cxn modelId="{1F5DF393-F4DF-47CC-97B8-D322E94293E9}" type="presParOf" srcId="{88C4C0A1-EBDD-40E2-AB17-23542F4D984D}" destId="{8AEFA79E-6289-438B-A4CC-4709E0B075E0}" srcOrd="2" destOrd="0" presId="urn:microsoft.com/office/officeart/2008/layout/PictureAccentList"/>
    <dgm:cxn modelId="{93BEDBD6-5534-4EAA-93AA-3B25C35155B4}" type="presParOf" srcId="{8AEFA79E-6289-438B-A4CC-4709E0B075E0}" destId="{29055AA3-2556-4200-B607-3AFAC6F9E882}" srcOrd="0" destOrd="0" presId="urn:microsoft.com/office/officeart/2008/layout/PictureAccentList"/>
    <dgm:cxn modelId="{E84D7CE4-AD13-43B7-8E6D-B8E42BA1DDA7}" type="presParOf" srcId="{8AEFA79E-6289-438B-A4CC-4709E0B075E0}" destId="{16394DDB-5906-4A8A-AA5A-82900F6E3600}" srcOrd="1" destOrd="0" presId="urn:microsoft.com/office/officeart/2008/layout/PictureAccentList"/>
    <dgm:cxn modelId="{83B91FB7-B981-4D57-95D6-05C734C97DE7}" type="presParOf" srcId="{88C4C0A1-EBDD-40E2-AB17-23542F4D984D}" destId="{AC219B3F-029C-40B2-8BCF-1E7F82E329FA}" srcOrd="3" destOrd="0" presId="urn:microsoft.com/office/officeart/2008/layout/PictureAccentList"/>
    <dgm:cxn modelId="{63DEC7A2-AFE3-4714-BBF0-4B691210B860}" type="presParOf" srcId="{AC219B3F-029C-40B2-8BCF-1E7F82E329FA}" destId="{17EB4FA8-46C2-40B5-B360-657F4B357CFC}" srcOrd="0" destOrd="0" presId="urn:microsoft.com/office/officeart/2008/layout/PictureAccentList"/>
    <dgm:cxn modelId="{E2CCA3ED-6733-4902-94B8-30D20716AF5E}" type="presParOf" srcId="{AC219B3F-029C-40B2-8BCF-1E7F82E329FA}" destId="{DA156E57-6163-4F8D-BA25-F5356A09DD29}" srcOrd="1" destOrd="0" presId="urn:microsoft.com/office/officeart/2008/layout/PictureAccentList"/>
    <dgm:cxn modelId="{71E801F9-70AB-4091-BBB9-2D5C163D4B56}" type="presParOf" srcId="{88C4C0A1-EBDD-40E2-AB17-23542F4D984D}" destId="{92559D5A-3371-4DE8-8283-0B4EB7C8868F}" srcOrd="4" destOrd="0" presId="urn:microsoft.com/office/officeart/2008/layout/PictureAccentList"/>
    <dgm:cxn modelId="{37D2DDCC-2CE6-42C3-AADB-46BE0C8F9A73}" type="presParOf" srcId="{92559D5A-3371-4DE8-8283-0B4EB7C8868F}" destId="{5BC29A37-45DB-4364-B18E-FB1EEB3891BC}" srcOrd="0" destOrd="0" presId="urn:microsoft.com/office/officeart/2008/layout/PictureAccentList"/>
    <dgm:cxn modelId="{CC980437-29D2-45C1-94FE-B136B07ADDD9}" type="presParOf" srcId="{92559D5A-3371-4DE8-8283-0B4EB7C8868F}" destId="{15102F79-AD35-4BD7-873F-BB8545480437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CD1756-BCAE-40CE-B3D1-30F93A935022}">
      <dsp:nvSpPr>
        <dsp:cNvPr id="0" name=""/>
        <dsp:cNvSpPr/>
      </dsp:nvSpPr>
      <dsp:spPr>
        <a:xfrm>
          <a:off x="2434827" y="60"/>
          <a:ext cx="7322343" cy="739385"/>
        </a:xfrm>
        <a:prstGeom prst="roundRect">
          <a:avLst>
            <a:gd name="adj" fmla="val 10000"/>
          </a:avLst>
        </a:prstGeom>
        <a:solidFill>
          <a:srgbClr val="10486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1" i="0" u="none" strike="noStrike" kern="120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94%</a:t>
          </a:r>
          <a:r>
            <a:rPr lang="en-GB" sz="2300" b="0" i="0" u="none" strike="noStrike" kern="120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said their project will or </a:t>
          </a:r>
          <a:r>
            <a:rPr lang="en-GB" sz="2300" b="1" i="0" u="none" strike="noStrike" kern="120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has improved animal health and welfare</a:t>
          </a:r>
          <a:r>
            <a:rPr lang="en-GB" sz="2300" kern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, by…</a:t>
          </a:r>
          <a:endParaRPr lang="en-GB" sz="2300" kern="1200">
            <a:solidFill>
              <a:schemeClr val="bg1"/>
            </a:solidFill>
          </a:endParaRPr>
        </a:p>
      </dsp:txBody>
      <dsp:txXfrm>
        <a:off x="2456483" y="21716"/>
        <a:ext cx="7279031" cy="696073"/>
      </dsp:txXfrm>
    </dsp:sp>
    <dsp:sp modelId="{2BD98C6B-8618-4657-A262-F1C5BDE99A48}">
      <dsp:nvSpPr>
        <dsp:cNvPr id="0" name=""/>
        <dsp:cNvSpPr/>
      </dsp:nvSpPr>
      <dsp:spPr>
        <a:xfrm>
          <a:off x="2434827" y="872534"/>
          <a:ext cx="739385" cy="73938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BDBD85-FD6C-4B4B-8F8E-E91A9876F87D}">
      <dsp:nvSpPr>
        <dsp:cNvPr id="0" name=""/>
        <dsp:cNvSpPr/>
      </dsp:nvSpPr>
      <dsp:spPr>
        <a:xfrm>
          <a:off x="3218576" y="872534"/>
          <a:ext cx="6538594" cy="739385"/>
        </a:xfrm>
        <a:prstGeom prst="roundRect">
          <a:avLst>
            <a:gd name="adj" fmla="val 16670"/>
          </a:avLst>
        </a:prstGeom>
        <a:solidFill>
          <a:srgbClr val="10486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>
              <a:latin typeface="Arial" panose="020B0604020202020204" pitchFamily="34" charset="0"/>
              <a:cs typeface="Arial" panose="020B0604020202020204" pitchFamily="34" charset="0"/>
            </a:rPr>
            <a:t>Contributing to Better Detection/Prevention</a:t>
          </a:r>
          <a:endParaRPr lang="en-GB" sz="2300" kern="1200"/>
        </a:p>
      </dsp:txBody>
      <dsp:txXfrm>
        <a:off x="3254676" y="908634"/>
        <a:ext cx="6466394" cy="667185"/>
      </dsp:txXfrm>
    </dsp:sp>
    <dsp:sp modelId="{CBA9CF30-4EBC-41FB-8B32-C30EC3CEB3BF}">
      <dsp:nvSpPr>
        <dsp:cNvPr id="0" name=""/>
        <dsp:cNvSpPr/>
      </dsp:nvSpPr>
      <dsp:spPr>
        <a:xfrm>
          <a:off x="2434827" y="1700645"/>
          <a:ext cx="739385" cy="73938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488F87-0663-44B1-A1EC-E09577F1C431}">
      <dsp:nvSpPr>
        <dsp:cNvPr id="0" name=""/>
        <dsp:cNvSpPr/>
      </dsp:nvSpPr>
      <dsp:spPr>
        <a:xfrm>
          <a:off x="3218576" y="1700645"/>
          <a:ext cx="6538594" cy="739385"/>
        </a:xfrm>
        <a:prstGeom prst="roundRect">
          <a:avLst>
            <a:gd name="adj" fmla="val 16670"/>
          </a:avLst>
        </a:prstGeom>
        <a:solidFill>
          <a:srgbClr val="10486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>
              <a:latin typeface="Arial" panose="020B0604020202020204" pitchFamily="34" charset="0"/>
              <a:cs typeface="Arial" panose="020B0604020202020204" pitchFamily="34" charset="0"/>
            </a:rPr>
            <a:t>Reducing Transmission</a:t>
          </a:r>
          <a:endParaRPr lang="en-GB" sz="2300" kern="1200"/>
        </a:p>
      </dsp:txBody>
      <dsp:txXfrm>
        <a:off x="3254676" y="1736745"/>
        <a:ext cx="6466394" cy="667185"/>
      </dsp:txXfrm>
    </dsp:sp>
    <dsp:sp modelId="{2DFE60C9-DE1A-42F4-B55E-E4AB4629238E}">
      <dsp:nvSpPr>
        <dsp:cNvPr id="0" name=""/>
        <dsp:cNvSpPr/>
      </dsp:nvSpPr>
      <dsp:spPr>
        <a:xfrm>
          <a:off x="2434827" y="2528757"/>
          <a:ext cx="739385" cy="73938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C03B15-F5D6-4660-9C12-F43799749F2C}">
      <dsp:nvSpPr>
        <dsp:cNvPr id="0" name=""/>
        <dsp:cNvSpPr/>
      </dsp:nvSpPr>
      <dsp:spPr>
        <a:xfrm>
          <a:off x="3218576" y="2528757"/>
          <a:ext cx="6538594" cy="739385"/>
        </a:xfrm>
        <a:prstGeom prst="roundRect">
          <a:avLst>
            <a:gd name="adj" fmla="val 16670"/>
          </a:avLst>
        </a:prstGeom>
        <a:solidFill>
          <a:srgbClr val="10486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>
              <a:latin typeface="Arial" panose="020B0604020202020204" pitchFamily="34" charset="0"/>
              <a:cs typeface="Arial" panose="020B0604020202020204" pitchFamily="34" charset="0"/>
            </a:rPr>
            <a:t>Improving Understanding of Pathogens</a:t>
          </a:r>
        </a:p>
      </dsp:txBody>
      <dsp:txXfrm>
        <a:off x="3254676" y="2564857"/>
        <a:ext cx="6466394" cy="667185"/>
      </dsp:txXfrm>
    </dsp:sp>
    <dsp:sp modelId="{2DF93378-33F3-4420-A761-0A18212F1644}">
      <dsp:nvSpPr>
        <dsp:cNvPr id="0" name=""/>
        <dsp:cNvSpPr/>
      </dsp:nvSpPr>
      <dsp:spPr>
        <a:xfrm>
          <a:off x="2434827" y="3356868"/>
          <a:ext cx="739385" cy="73938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61F1F6-48FF-413F-A1C8-56CADEBE8CA5}">
      <dsp:nvSpPr>
        <dsp:cNvPr id="0" name=""/>
        <dsp:cNvSpPr/>
      </dsp:nvSpPr>
      <dsp:spPr>
        <a:xfrm>
          <a:off x="3218576" y="3356868"/>
          <a:ext cx="6538594" cy="739385"/>
        </a:xfrm>
        <a:prstGeom prst="roundRect">
          <a:avLst>
            <a:gd name="adj" fmla="val 16670"/>
          </a:avLst>
        </a:prstGeom>
        <a:solidFill>
          <a:srgbClr val="10486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>
              <a:latin typeface="Arial" panose="020B0604020202020204" pitchFamily="34" charset="0"/>
              <a:cs typeface="Arial" panose="020B0604020202020204" pitchFamily="34" charset="0"/>
            </a:rPr>
            <a:t>Contributing to Vaccine Development</a:t>
          </a:r>
        </a:p>
      </dsp:txBody>
      <dsp:txXfrm>
        <a:off x="3254676" y="3392968"/>
        <a:ext cx="6466394" cy="667185"/>
      </dsp:txXfrm>
    </dsp:sp>
    <dsp:sp modelId="{43B81BC8-B441-415A-99EF-904218F1CEAE}">
      <dsp:nvSpPr>
        <dsp:cNvPr id="0" name=""/>
        <dsp:cNvSpPr/>
      </dsp:nvSpPr>
      <dsp:spPr>
        <a:xfrm>
          <a:off x="2434827" y="4184979"/>
          <a:ext cx="739385" cy="73938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AFF3A1-4294-42DF-B330-8A391FBD9611}">
      <dsp:nvSpPr>
        <dsp:cNvPr id="0" name=""/>
        <dsp:cNvSpPr/>
      </dsp:nvSpPr>
      <dsp:spPr>
        <a:xfrm>
          <a:off x="3218576" y="4184979"/>
          <a:ext cx="6538594" cy="739385"/>
        </a:xfrm>
        <a:prstGeom prst="roundRect">
          <a:avLst>
            <a:gd name="adj" fmla="val 16670"/>
          </a:avLst>
        </a:prstGeom>
        <a:solidFill>
          <a:srgbClr val="10486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>
              <a:latin typeface="Arial" panose="020B0604020202020204" pitchFamily="34" charset="0"/>
              <a:cs typeface="Arial" panose="020B0604020202020204" pitchFamily="34" charset="0"/>
            </a:rPr>
            <a:t>Improving Biosecurity on Farms</a:t>
          </a:r>
        </a:p>
      </dsp:txBody>
      <dsp:txXfrm>
        <a:off x="3254676" y="4221079"/>
        <a:ext cx="6466394" cy="6671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E14DA5-6DB2-495B-A5F1-A2A82978610A}">
      <dsp:nvSpPr>
        <dsp:cNvPr id="0" name=""/>
        <dsp:cNvSpPr/>
      </dsp:nvSpPr>
      <dsp:spPr>
        <a:xfrm>
          <a:off x="1682060" y="959"/>
          <a:ext cx="8723104" cy="730694"/>
        </a:xfrm>
        <a:prstGeom prst="roundRect">
          <a:avLst>
            <a:gd name="adj" fmla="val 10000"/>
          </a:avLst>
        </a:prstGeom>
        <a:solidFill>
          <a:srgbClr val="10486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1" i="0" kern="1200"/>
            <a:t>72% </a:t>
          </a:r>
          <a:r>
            <a:rPr lang="en-GB" sz="2200" b="0" i="0" kern="1200"/>
            <a:t>said their project will have a </a:t>
          </a:r>
          <a:r>
            <a:rPr lang="en-GB" sz="2200" b="1" i="0" kern="1200"/>
            <a:t>positive impact on public health, by</a:t>
          </a:r>
          <a:endParaRPr lang="en-GB" sz="2200" kern="1200"/>
        </a:p>
      </dsp:txBody>
      <dsp:txXfrm>
        <a:off x="1703461" y="22360"/>
        <a:ext cx="8680302" cy="687892"/>
      </dsp:txXfrm>
    </dsp:sp>
    <dsp:sp modelId="{8FD3073D-CA18-43FF-9F76-4D87630DDF83}">
      <dsp:nvSpPr>
        <dsp:cNvPr id="0" name=""/>
        <dsp:cNvSpPr/>
      </dsp:nvSpPr>
      <dsp:spPr>
        <a:xfrm>
          <a:off x="1682060" y="863178"/>
          <a:ext cx="730694" cy="730694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D52B46-C663-408D-8AF4-4C7CDB935D6D}">
      <dsp:nvSpPr>
        <dsp:cNvPr id="0" name=""/>
        <dsp:cNvSpPr/>
      </dsp:nvSpPr>
      <dsp:spPr>
        <a:xfrm>
          <a:off x="2456595" y="863178"/>
          <a:ext cx="7948568" cy="730694"/>
        </a:xfrm>
        <a:prstGeom prst="roundRect">
          <a:avLst>
            <a:gd name="adj" fmla="val 16670"/>
          </a:avLst>
        </a:prstGeom>
        <a:solidFill>
          <a:srgbClr val="10486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Research Evaluating Risks to Humans</a:t>
          </a:r>
        </a:p>
      </dsp:txBody>
      <dsp:txXfrm>
        <a:off x="2492271" y="898854"/>
        <a:ext cx="7877216" cy="659342"/>
      </dsp:txXfrm>
    </dsp:sp>
    <dsp:sp modelId="{D2958D55-5BE7-43EE-9F9D-AC53A38A4E44}">
      <dsp:nvSpPr>
        <dsp:cNvPr id="0" name=""/>
        <dsp:cNvSpPr/>
      </dsp:nvSpPr>
      <dsp:spPr>
        <a:xfrm>
          <a:off x="1682060" y="1681555"/>
          <a:ext cx="730694" cy="730694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459D4D-255C-45F7-8DA8-AB84F45E276D}">
      <dsp:nvSpPr>
        <dsp:cNvPr id="0" name=""/>
        <dsp:cNvSpPr/>
      </dsp:nvSpPr>
      <dsp:spPr>
        <a:xfrm>
          <a:off x="2456595" y="1681555"/>
          <a:ext cx="7948568" cy="730694"/>
        </a:xfrm>
        <a:prstGeom prst="roundRect">
          <a:avLst>
            <a:gd name="adj" fmla="val 16670"/>
          </a:avLst>
        </a:prstGeom>
        <a:solidFill>
          <a:srgbClr val="10486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Enhancing Disease Control Strategies</a:t>
          </a:r>
        </a:p>
      </dsp:txBody>
      <dsp:txXfrm>
        <a:off x="2492271" y="1717231"/>
        <a:ext cx="7877216" cy="659342"/>
      </dsp:txXfrm>
    </dsp:sp>
    <dsp:sp modelId="{B81B6041-36C0-45B1-BA6E-893309B7ACD3}">
      <dsp:nvSpPr>
        <dsp:cNvPr id="0" name=""/>
        <dsp:cNvSpPr/>
      </dsp:nvSpPr>
      <dsp:spPr>
        <a:xfrm>
          <a:off x="1682060" y="2499933"/>
          <a:ext cx="730694" cy="730694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E55E96-2941-400B-BC9F-B521F1CA6A5E}">
      <dsp:nvSpPr>
        <dsp:cNvPr id="0" name=""/>
        <dsp:cNvSpPr/>
      </dsp:nvSpPr>
      <dsp:spPr>
        <a:xfrm>
          <a:off x="2456595" y="2499933"/>
          <a:ext cx="7948568" cy="730694"/>
        </a:xfrm>
        <a:prstGeom prst="roundRect">
          <a:avLst>
            <a:gd name="adj" fmla="val 16670"/>
          </a:avLst>
        </a:prstGeom>
        <a:solidFill>
          <a:srgbClr val="10486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Reducing AMR</a:t>
          </a:r>
        </a:p>
      </dsp:txBody>
      <dsp:txXfrm>
        <a:off x="2492271" y="2535609"/>
        <a:ext cx="7877216" cy="659342"/>
      </dsp:txXfrm>
    </dsp:sp>
    <dsp:sp modelId="{6BEF9651-9B8A-4FBA-9EC4-9A82AEDBDFCF}">
      <dsp:nvSpPr>
        <dsp:cNvPr id="0" name=""/>
        <dsp:cNvSpPr/>
      </dsp:nvSpPr>
      <dsp:spPr>
        <a:xfrm>
          <a:off x="1682060" y="3318310"/>
          <a:ext cx="730694" cy="730694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A45916-53A9-47CB-AB63-6C189D0083CC}">
      <dsp:nvSpPr>
        <dsp:cNvPr id="0" name=""/>
        <dsp:cNvSpPr/>
      </dsp:nvSpPr>
      <dsp:spPr>
        <a:xfrm>
          <a:off x="2456595" y="3318310"/>
          <a:ext cx="7948568" cy="730694"/>
        </a:xfrm>
        <a:prstGeom prst="roundRect">
          <a:avLst>
            <a:gd name="adj" fmla="val 16670"/>
          </a:avLst>
        </a:prstGeom>
        <a:solidFill>
          <a:srgbClr val="10486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Improved Surveillance Lowering Risk of Zoonotic Infections</a:t>
          </a:r>
        </a:p>
      </dsp:txBody>
      <dsp:txXfrm>
        <a:off x="2492271" y="3353986"/>
        <a:ext cx="7877216" cy="6593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E111D7-B1F8-4FAE-BC8D-AC8A09F76BBE}">
      <dsp:nvSpPr>
        <dsp:cNvPr id="0" name=""/>
        <dsp:cNvSpPr/>
      </dsp:nvSpPr>
      <dsp:spPr>
        <a:xfrm>
          <a:off x="2413903" y="57"/>
          <a:ext cx="7259417" cy="712689"/>
        </a:xfrm>
        <a:prstGeom prst="roundRect">
          <a:avLst>
            <a:gd name="adj" fmla="val 10000"/>
          </a:avLst>
        </a:prstGeom>
        <a:solidFill>
          <a:srgbClr val="10486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i="0" kern="1200"/>
            <a:t>78% </a:t>
          </a:r>
          <a:r>
            <a:rPr lang="en-GB" sz="2100" b="0" i="0" kern="1200"/>
            <a:t>said their project will lead to </a:t>
          </a:r>
          <a:r>
            <a:rPr lang="en-GB" sz="2100" b="1" i="0" kern="1200"/>
            <a:t>an increased preparedness and ability to respond to emerging threats, </a:t>
          </a:r>
          <a:r>
            <a:rPr lang="en-GB" sz="2100" i="0" kern="1200"/>
            <a:t>by</a:t>
          </a:r>
          <a:endParaRPr lang="en-GB" sz="2100" kern="1200"/>
        </a:p>
      </dsp:txBody>
      <dsp:txXfrm>
        <a:off x="2434777" y="20931"/>
        <a:ext cx="7217669" cy="670941"/>
      </dsp:txXfrm>
    </dsp:sp>
    <dsp:sp modelId="{B84F0D7C-E3E0-4D66-AC97-8236B7BDD498}">
      <dsp:nvSpPr>
        <dsp:cNvPr id="0" name=""/>
        <dsp:cNvSpPr/>
      </dsp:nvSpPr>
      <dsp:spPr>
        <a:xfrm>
          <a:off x="2413903" y="841031"/>
          <a:ext cx="712689" cy="712689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CA626D-75B8-40A5-84DD-8555ABCF1BF9}">
      <dsp:nvSpPr>
        <dsp:cNvPr id="0" name=""/>
        <dsp:cNvSpPr/>
      </dsp:nvSpPr>
      <dsp:spPr>
        <a:xfrm>
          <a:off x="3169354" y="841031"/>
          <a:ext cx="6503966" cy="712689"/>
        </a:xfrm>
        <a:prstGeom prst="roundRect">
          <a:avLst>
            <a:gd name="adj" fmla="val 16670"/>
          </a:avLst>
        </a:prstGeom>
        <a:solidFill>
          <a:srgbClr val="10486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Improved Resources for Surveillance</a:t>
          </a:r>
        </a:p>
      </dsp:txBody>
      <dsp:txXfrm>
        <a:off x="3204151" y="875828"/>
        <a:ext cx="6434372" cy="643095"/>
      </dsp:txXfrm>
    </dsp:sp>
    <dsp:sp modelId="{3DAE16A8-66CA-4AD3-A763-D1849BC6B44A}">
      <dsp:nvSpPr>
        <dsp:cNvPr id="0" name=""/>
        <dsp:cNvSpPr/>
      </dsp:nvSpPr>
      <dsp:spPr>
        <a:xfrm>
          <a:off x="2413903" y="1639243"/>
          <a:ext cx="712689" cy="712689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DADE13-0C19-4FE6-82DC-88652EB861CB}">
      <dsp:nvSpPr>
        <dsp:cNvPr id="0" name=""/>
        <dsp:cNvSpPr/>
      </dsp:nvSpPr>
      <dsp:spPr>
        <a:xfrm>
          <a:off x="3169354" y="1639243"/>
          <a:ext cx="6503966" cy="712689"/>
        </a:xfrm>
        <a:prstGeom prst="roundRect">
          <a:avLst>
            <a:gd name="adj" fmla="val 16670"/>
          </a:avLst>
        </a:prstGeom>
        <a:solidFill>
          <a:srgbClr val="10486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Technology Applicable to Other Infectious Diseases</a:t>
          </a:r>
        </a:p>
      </dsp:txBody>
      <dsp:txXfrm>
        <a:off x="3204151" y="1674040"/>
        <a:ext cx="6434372" cy="643095"/>
      </dsp:txXfrm>
    </dsp:sp>
    <dsp:sp modelId="{29055AA3-2556-4200-B607-3AFAC6F9E882}">
      <dsp:nvSpPr>
        <dsp:cNvPr id="0" name=""/>
        <dsp:cNvSpPr/>
      </dsp:nvSpPr>
      <dsp:spPr>
        <a:xfrm>
          <a:off x="2413903" y="2437455"/>
          <a:ext cx="712689" cy="712689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394DDB-5906-4A8A-AA5A-82900F6E3600}">
      <dsp:nvSpPr>
        <dsp:cNvPr id="0" name=""/>
        <dsp:cNvSpPr/>
      </dsp:nvSpPr>
      <dsp:spPr>
        <a:xfrm>
          <a:off x="3169354" y="2437455"/>
          <a:ext cx="6503966" cy="712689"/>
        </a:xfrm>
        <a:prstGeom prst="roundRect">
          <a:avLst>
            <a:gd name="adj" fmla="val 16670"/>
          </a:avLst>
        </a:prstGeom>
        <a:solidFill>
          <a:srgbClr val="10486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Knowledgeable Consortia Established to Work Together in Outbreaks</a:t>
          </a:r>
        </a:p>
      </dsp:txBody>
      <dsp:txXfrm>
        <a:off x="3204151" y="2472252"/>
        <a:ext cx="6434372" cy="643095"/>
      </dsp:txXfrm>
    </dsp:sp>
    <dsp:sp modelId="{17EB4FA8-46C2-40B5-B360-657F4B357CFC}">
      <dsp:nvSpPr>
        <dsp:cNvPr id="0" name=""/>
        <dsp:cNvSpPr/>
      </dsp:nvSpPr>
      <dsp:spPr>
        <a:xfrm>
          <a:off x="2413903" y="3235667"/>
          <a:ext cx="712689" cy="712689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156E57-6163-4F8D-BA25-F5356A09DD29}">
      <dsp:nvSpPr>
        <dsp:cNvPr id="0" name=""/>
        <dsp:cNvSpPr/>
      </dsp:nvSpPr>
      <dsp:spPr>
        <a:xfrm>
          <a:off x="3169354" y="3235667"/>
          <a:ext cx="6503966" cy="712689"/>
        </a:xfrm>
        <a:prstGeom prst="roundRect">
          <a:avLst>
            <a:gd name="adj" fmla="val 16670"/>
          </a:avLst>
        </a:prstGeom>
        <a:solidFill>
          <a:srgbClr val="10486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Improved and Faster Responses Through Increased Knowledge and Improved Diagnostics</a:t>
          </a:r>
        </a:p>
      </dsp:txBody>
      <dsp:txXfrm>
        <a:off x="3204151" y="3270464"/>
        <a:ext cx="6434372" cy="643095"/>
      </dsp:txXfrm>
    </dsp:sp>
    <dsp:sp modelId="{5BC29A37-45DB-4364-B18E-FB1EEB3891BC}">
      <dsp:nvSpPr>
        <dsp:cNvPr id="0" name=""/>
        <dsp:cNvSpPr/>
      </dsp:nvSpPr>
      <dsp:spPr>
        <a:xfrm>
          <a:off x="2413903" y="4033879"/>
          <a:ext cx="712689" cy="712689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102F79-AD35-4BD7-873F-BB8545480437}">
      <dsp:nvSpPr>
        <dsp:cNvPr id="0" name=""/>
        <dsp:cNvSpPr/>
      </dsp:nvSpPr>
      <dsp:spPr>
        <a:xfrm>
          <a:off x="3169354" y="4033879"/>
          <a:ext cx="6503966" cy="712689"/>
        </a:xfrm>
        <a:prstGeom prst="roundRect">
          <a:avLst>
            <a:gd name="adj" fmla="val 16670"/>
          </a:avLst>
        </a:prstGeom>
        <a:solidFill>
          <a:srgbClr val="10486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Research Contributing to Vaccine Development</a:t>
          </a:r>
        </a:p>
      </dsp:txBody>
      <dsp:txXfrm>
        <a:off x="3204151" y="4068676"/>
        <a:ext cx="6434372" cy="6430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D46832-6650-4108-8CF6-3A58143B92D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639CA-9579-4D59-AC49-ED200368D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388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59E77-1AFE-8ECB-F221-FAC0850B8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595598-D30F-2563-ABBF-52B43664A8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C9898A-6E1A-FC4E-2D5E-3FFF8DAFF9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B91F5B-375B-377C-6B18-92B7C9FA72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183427-0784-4B43-AB3A-F1E816FC89F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579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183427-0784-4B43-AB3A-F1E816FC89F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132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19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3ACE8-1007-1F76-0ED4-EDF14073F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81C171-9EEE-BA7A-4527-FAB1374B96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193CE4-3231-0AC4-9CB6-67B82D8B0F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Q14</a:t>
            </a:r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3F95DC-1110-83FF-1862-EA87E3B219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183427-0784-4B43-AB3A-F1E816FC89F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58928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6 out of 10 projects have submitted reports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183427-0784-4B43-AB3A-F1E816FC89F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21094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14679-B14E-4C0D-FEA1-C229E0987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5C6F9C-2A0B-A5E7-F906-0B4D9AAEDB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CA7A2E-3C40-AE73-ADF7-2074FA8F47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5589A3-10F2-87A4-11CC-C9A45D7B89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183427-0784-4B43-AB3A-F1E816FC89F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4270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Data from 6 out of 10 projects</a:t>
            </a:r>
          </a:p>
          <a:p>
            <a:endParaRPr lang="en-GB"/>
          </a:p>
          <a:p>
            <a:r>
              <a:rPr lang="en-GB"/>
              <a:t>Products info from midterms:</a:t>
            </a:r>
          </a:p>
          <a:p>
            <a:pPr marL="171450" indent="-171450">
              <a:buFontTx/>
              <a:buChar char="-"/>
            </a:pPr>
            <a:r>
              <a:rPr lang="en-GB"/>
              <a:t>Next sheep generations carrying scrapie-protective PRNP variants, no/reduced culling of sheep in scrapie affected flocks (effecting on a population of about 500,000 sheep)</a:t>
            </a:r>
          </a:p>
          <a:p>
            <a:pPr marL="171450" indent="-171450">
              <a:buFontTx/>
              <a:buChar char="-"/>
            </a:pPr>
            <a:r>
              <a:rPr lang="en-GB"/>
              <a:t>Design of LAMP primers, new updated AIV primers, timescale for commercial use 2+years</a:t>
            </a:r>
          </a:p>
          <a:p>
            <a:pPr marL="171450" indent="-171450">
              <a:buFontTx/>
              <a:buChar char="-"/>
            </a:pPr>
            <a:r>
              <a:rPr lang="en-GB"/>
              <a:t>fluorescence detection of amplification - </a:t>
            </a:r>
            <a:r>
              <a:rPr lang="en-GB" err="1"/>
              <a:t>fPOC</a:t>
            </a:r>
            <a:r>
              <a:rPr lang="en-GB"/>
              <a:t> prototype and cartridge design, timescale for commercial use 3+years, preexisting patent</a:t>
            </a:r>
          </a:p>
          <a:p>
            <a:pPr marL="171450" indent="-171450">
              <a:buFontTx/>
              <a:buChar char="-"/>
            </a:pPr>
            <a:r>
              <a:rPr lang="en-GB" err="1"/>
              <a:t>Gelification</a:t>
            </a:r>
            <a:r>
              <a:rPr lang="en-GB"/>
              <a:t> of reagents – step by step protocol – commercial use 1+ year</a:t>
            </a:r>
          </a:p>
          <a:p>
            <a:pPr marL="171450" indent="-171450">
              <a:buFontTx/>
              <a:buChar char="-"/>
            </a:pPr>
            <a:r>
              <a:rPr lang="en-GB"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 external control primers and RNA template – primers and step-by-step protocol – commercial use 1+year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183427-0784-4B43-AB3A-F1E816FC89F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2817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183427-0784-4B43-AB3A-F1E816FC89F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81478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183427-0784-4B43-AB3A-F1E816FC89F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627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39C76-DBC4-314F-2704-910CA728C3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979D1F-9B0D-0447-50E3-2342D224FB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CF013-1C4D-1C91-826C-7AC258FB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1B150-F8BD-4837-9643-643E42D673EF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D4189-9E26-A9E5-3E65-6743B8E8C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ED11C-C1AD-7D60-DE1C-FAB5991F3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834F9-8507-4156-A9E4-B6F61D0EA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381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6C7B2-75F6-5076-F448-B1E6898D4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E01B0B-B2E6-47E0-681A-886F387269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1FF59-9CB3-FD6C-A4D3-4BBE8B3C9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1B150-F8BD-4837-9643-643E42D673EF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78E8A-ED0A-B438-6101-A7B5D58E9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C9DC5-8671-49FE-A510-FEBB73698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834F9-8507-4156-A9E4-B6F61D0EA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81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E3BE6E-7632-3795-60D4-AA3E160216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F4395F-13F2-5974-5547-D9B301A3B9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8C3C0-64CA-7A9A-1AE0-E825A34DA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1B150-F8BD-4837-9643-643E42D673EF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769B9-EA59-4DE6-D1A7-F182D5414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BFDBD-8D6F-9978-3AD8-D2624C6B3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834F9-8507-4156-A9E4-B6F61D0EA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284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E8D53-0B22-0067-000D-28EBED8BF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69661-88C2-FEA4-D0E2-54D179BCF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A96BE-44EA-D587-FC0F-DA0B1BB48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1B150-F8BD-4837-9643-643E42D673EF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7748C-3E46-C091-6254-88908AABB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88429-65B8-4632-57CA-4D7389A2E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834F9-8507-4156-A9E4-B6F61D0EA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808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145B2-1835-E802-F4EA-D3D99DC45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2DFA8-C61E-48B0-3C23-41773123D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A6969-9DDF-6587-BE9A-A32052397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1B150-F8BD-4837-9643-643E42D673EF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06D07-9812-CAFF-36CB-C2A9E8287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8B157-4884-64CF-665F-03149AE0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834F9-8507-4156-A9E4-B6F61D0EA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23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FB79-7E82-4119-F3FE-AF2A09BF1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93963-0C48-ADAA-CA05-2D93E12A12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15AA0E-945C-CC13-26BA-F4C3BDE08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4E3581-FD58-0CF5-3CDA-38253BDB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1B150-F8BD-4837-9643-643E42D673EF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AE38A-8C96-827C-7466-933E8E3F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A3A1B3-CC7E-A331-B62D-F43D95BF9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834F9-8507-4156-A9E4-B6F61D0EA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3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03272-8FAA-EF1A-2952-9476E7CAE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58964-358F-9B9A-64B7-E2B27BCD6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4DB617-612C-9B90-965F-5D6847F03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C8F57B-D85E-1DF3-B37C-CF288578E2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7DC9B7-8F96-E588-A567-991B0CC78E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0811B3-5964-8EB3-EDE8-3994DA873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1B150-F8BD-4837-9643-643E42D673EF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8A6BBA-0356-0B94-0F45-D1B660EB0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C90747-AB65-C17A-A932-3B733086F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834F9-8507-4156-A9E4-B6F61D0EA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429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0F7E5-39BD-FCC0-A444-4179595A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C04ADC-9D09-588E-2412-CCD1B6E23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1B150-F8BD-4837-9643-643E42D673EF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387E7E-38AD-730C-4C06-3ABF18186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AC5884-0979-2F6C-5516-3F97F50CA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834F9-8507-4156-A9E4-B6F61D0EA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99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6C3FB2-5345-A9BD-3C1F-88D434756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1B150-F8BD-4837-9643-643E42D673EF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D1F945-85E5-451C-80D1-EA3AFCE2B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DE2285-79D0-5763-9DC8-632ED6C8C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834F9-8507-4156-A9E4-B6F61D0EA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521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9C66E-889A-67CC-6700-B46355BAB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34840-87B5-169E-D927-3045717C7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50FBBD-F7C5-2F28-A580-E989F93931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68A96B-A232-E7AC-688B-939FE9BE2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1B150-F8BD-4837-9643-643E42D673EF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0A5EDC-D408-8900-E5A9-8AD202837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0FE6F-8F00-7ED8-F201-0B5BE3E74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834F9-8507-4156-A9E4-B6F61D0EA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463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91193-9412-3209-09DA-FE29ECA9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FE80FA-ACA2-AF2E-09C6-448973BF94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384BC7-3DD0-EC0B-1488-B8787D50FD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2C0117-A81C-5BFB-3A02-26F7F3833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1B150-F8BD-4837-9643-643E42D673EF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E0BCC5-C56D-AB3D-8436-EA45A2A69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D10922-AD0A-E1EF-715F-3F0CBA4D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834F9-8507-4156-A9E4-B6F61D0EA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259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F20BDE-CACE-96D7-8636-68C5AA011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CD1DFF-61DA-81CF-48B0-557604600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BD218-3D11-78E1-6CBA-69EFBCA979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91B150-F8BD-4837-9643-643E42D673EF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A10AB-5B49-C198-9943-B857C9680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C8C5E-21D1-EBD3-F11A-39FCE9A266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834F9-8507-4156-A9E4-B6F61D0EA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220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25D_C253816D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3F28DF-5192-EB31-4DC0-1FEBB5BB6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11B0B-3742-EE34-559D-7DF325FFF5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085" y="2481943"/>
            <a:ext cx="9731829" cy="2088809"/>
          </a:xfrm>
        </p:spPr>
        <p:txBody>
          <a:bodyPr>
            <a:normAutofit fontScale="90000"/>
          </a:bodyPr>
          <a:lstStyle/>
          <a:p>
            <a:r>
              <a:rPr lang="en-GB" b="1">
                <a:solidFill>
                  <a:schemeClr val="accent1">
                    <a:lumMod val="75000"/>
                  </a:schemeClr>
                </a:solidFill>
              </a:rPr>
              <a:t>The ICRAD </a:t>
            </a:r>
            <a:r>
              <a:rPr lang="en-GB" b="1" err="1">
                <a:solidFill>
                  <a:schemeClr val="accent1">
                    <a:lumMod val="75000"/>
                  </a:schemeClr>
                </a:solidFill>
              </a:rPr>
              <a:t>ERA-Net</a:t>
            </a:r>
            <a:r>
              <a:rPr lang="en-GB" b="1">
                <a:solidFill>
                  <a:schemeClr val="accent1">
                    <a:lumMod val="75000"/>
                  </a:schemeClr>
                </a:solidFill>
              </a:rPr>
              <a:t>:</a:t>
            </a:r>
            <a:br>
              <a:rPr lang="en-GB" b="1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b="1">
                <a:solidFill>
                  <a:schemeClr val="accent1">
                    <a:lumMod val="75000"/>
                  </a:schemeClr>
                </a:solidFill>
              </a:rPr>
              <a:t>Achievements, Outputs &amp; Outcomes</a:t>
            </a:r>
          </a:p>
        </p:txBody>
      </p:sp>
      <p:pic>
        <p:nvPicPr>
          <p:cNvPr id="4" name="Picture 3" descr="A logo with animals in hexagons&#10;&#10;Description automatically generated">
            <a:extLst>
              <a:ext uri="{FF2B5EF4-FFF2-40B4-BE49-F238E27FC236}">
                <a16:creationId xmlns:a16="http://schemas.microsoft.com/office/drawing/2014/main" id="{39F592C5-8583-F1DD-7C99-A2F90096E6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25" y="317500"/>
            <a:ext cx="3364946" cy="17970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0182C1B-9953-8636-5BE1-31EDACCA94E8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3972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F0295-4740-B2EB-92F4-0938D20FE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9541F15-D462-D2BB-F6E0-DAF9081F0D14}"/>
              </a:ext>
            </a:extLst>
          </p:cNvPr>
          <p:cNvSpPr/>
          <p:nvPr/>
        </p:nvSpPr>
        <p:spPr>
          <a:xfrm>
            <a:off x="0" y="0"/>
            <a:ext cx="12192000" cy="16064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9A4307-2E87-0CAE-9536-2D55A58FE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785" y="140451"/>
            <a:ext cx="10958015" cy="1325563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ICRAD Call 2 Mid-term Reports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D6BF3-FDFF-5803-28F0-1269796CF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1592"/>
            <a:ext cx="10515600" cy="3541033"/>
          </a:xfrm>
        </p:spPr>
        <p:txBody>
          <a:bodyPr>
            <a:noAutofit/>
          </a:bodyPr>
          <a:lstStyle/>
          <a:p>
            <a:pPr marL="342900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: One Health Approach to Zoonoses Research and Innovation</a:t>
            </a:r>
          </a:p>
          <a:p>
            <a:pPr marL="342900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Launch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: October 2021 (projects approx. half way)</a:t>
            </a:r>
          </a:p>
          <a:p>
            <a:pPr marL="342900" indent="-285750">
              <a:spcAft>
                <a:spcPts val="600"/>
              </a:spcAft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Projects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Funded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: 10 international collaborative research projects</a:t>
            </a:r>
          </a:p>
          <a:p>
            <a:pPr marL="342900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Funding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: €12.5 million in national contributions</a:t>
            </a:r>
          </a:p>
          <a:p>
            <a:pPr marL="342900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: 66 partners from 20 different countries (incl. Argentina)</a:t>
            </a:r>
          </a:p>
          <a:p>
            <a:pPr marL="342900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Involvement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: Universities, public research organisations, and industry</a:t>
            </a:r>
          </a:p>
          <a:p>
            <a:pPr marL="342900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Analysis: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Most projects have completed mid-term reports, some results summarised here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logo with animals in hexagons&#10;&#10;Description automatically generated">
            <a:extLst>
              <a:ext uri="{FF2B5EF4-FFF2-40B4-BE49-F238E27FC236}">
                <a16:creationId xmlns:a16="http://schemas.microsoft.com/office/drawing/2014/main" id="{782072A2-BA64-BF83-1F76-367AE8A0F8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592" y="5841249"/>
            <a:ext cx="1640857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523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8E7BC8-08DD-2CCC-E0CB-B1A37C78F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07FABF0-6339-598B-5E63-18BECF288890}"/>
              </a:ext>
            </a:extLst>
          </p:cNvPr>
          <p:cNvSpPr/>
          <p:nvPr/>
        </p:nvSpPr>
        <p:spPr>
          <a:xfrm>
            <a:off x="0" y="0"/>
            <a:ext cx="12192000" cy="16064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85C194-4E5E-31E1-EF89-EC6B51823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992" y="140451"/>
            <a:ext cx="10958015" cy="1325563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ICRAD Call 2 Outputs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2B11D-7212-1583-4038-B308CBB64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1592"/>
            <a:ext cx="5003800" cy="3541033"/>
          </a:xfrm>
        </p:spPr>
        <p:txBody>
          <a:bodyPr>
            <a:noAutofit/>
          </a:bodyPr>
          <a:lstStyle/>
          <a:p>
            <a:pPr marL="0" indent="0" algn="l">
              <a:spcAft>
                <a:spcPts val="600"/>
              </a:spcAft>
              <a:buNone/>
            </a:pPr>
            <a:r>
              <a:rPr lang="en-GB" sz="1600" b="1" i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Diagnostic and Vaccine Development</a:t>
            </a:r>
          </a:p>
          <a:p>
            <a:pPr marL="742950" lvl="1" indent="-285750" algn="l">
              <a:spcAft>
                <a:spcPts val="600"/>
              </a:spcAft>
              <a:buFont typeface="+mj-lt"/>
              <a:buAutoNum type="arabicPeriod"/>
            </a:pPr>
            <a:r>
              <a:rPr lang="en-GB" sz="1400" b="0" i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NanoZoo</a:t>
            </a:r>
            <a:r>
              <a:rPr lang="en-GB" sz="1400" b="0" i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Protein nanoparticle vaccine platform for rapid response against zoonotic viruses in poultry and swine.</a:t>
            </a:r>
          </a:p>
          <a:p>
            <a:pPr marL="742950" lvl="1" indent="-285750" algn="l">
              <a:spcAft>
                <a:spcPts val="600"/>
              </a:spcAft>
              <a:buFont typeface="+mj-lt"/>
              <a:buAutoNum type="arabicPeriod"/>
            </a:pPr>
            <a:r>
              <a:rPr lang="en-GB" sz="1400" b="0" i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POC4AIV: Rapid point-of-care system for screening avian influenza virus in wildlife birds and poultry.</a:t>
            </a:r>
          </a:p>
          <a:p>
            <a:pPr marL="742950" lvl="1" indent="-285750" algn="l">
              <a:spcAft>
                <a:spcPts val="600"/>
              </a:spcAft>
              <a:buFont typeface="+mj-lt"/>
              <a:buAutoNum type="arabicPeriod"/>
            </a:pPr>
            <a:r>
              <a:rPr lang="en-GB" sz="1400" b="0" i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imdiTBap</a:t>
            </a:r>
            <a:r>
              <a:rPr lang="en-GB" sz="1400" b="0" i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Improving the diagnosis of tuberculosis in domestic ruminants through new antigens and test platforms.</a:t>
            </a:r>
          </a:p>
          <a:p>
            <a:pPr marL="0" indent="0" algn="l">
              <a:spcAft>
                <a:spcPts val="600"/>
              </a:spcAft>
              <a:buNone/>
            </a:pPr>
            <a:r>
              <a:rPr lang="en-GB" sz="1600" b="1" i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Understanding Host-Pathogen Interactions</a:t>
            </a:r>
          </a:p>
          <a:p>
            <a:pPr marL="742950" lvl="1" indent="-285750" algn="l">
              <a:spcAft>
                <a:spcPts val="600"/>
              </a:spcAft>
              <a:buFont typeface="+mj-lt"/>
              <a:buAutoNum type="arabicPeriod"/>
            </a:pPr>
            <a:r>
              <a:rPr lang="en-GB" sz="1400" b="0" i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AdapTB</a:t>
            </a:r>
            <a:r>
              <a:rPr lang="en-GB" sz="1400" b="0" i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Defining molecular determinants of mycobacterial adaptation and host-pathogen interaction to inform bovine tuberculosis control.</a:t>
            </a:r>
          </a:p>
          <a:p>
            <a:pPr marL="742950" lvl="1" indent="-285750" algn="l">
              <a:spcAft>
                <a:spcPts val="600"/>
              </a:spcAft>
              <a:buFont typeface="+mj-lt"/>
              <a:buAutoNum type="arabicPeriod"/>
            </a:pPr>
            <a:r>
              <a:rPr lang="en-GB" sz="1400" b="0" i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LEPTIMMUNHOST: Comparative host and species-specific immune responses of macrophages infected with zoonotic Leptospira </a:t>
            </a:r>
            <a:r>
              <a:rPr lang="en-GB" sz="1400" b="0" i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interrogans</a:t>
            </a:r>
            <a:r>
              <a:rPr lang="en-GB" sz="1400" b="0" i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E04941-A78C-A82B-ADB4-84DB38303238}"/>
              </a:ext>
            </a:extLst>
          </p:cNvPr>
          <p:cNvSpPr txBox="1"/>
          <p:nvPr/>
        </p:nvSpPr>
        <p:spPr>
          <a:xfrm>
            <a:off x="6184900" y="1971592"/>
            <a:ext cx="5283200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Addressing Specific Diseases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EPICVIR: Emerging porcine influenza and coronaviruses.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6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Sclce</a:t>
            </a: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Classical scrapie in Iceland, a model for prion diseases worldwide.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FLU-SWITCH: Identification of factors driving the emergence and spread of avian influenza viruses with zoonotic potential.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6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ScResGoats</a:t>
            </a: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Classical scrapie in genetically resistant goats: questioning current concepts and policies.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Q-Net-Assess: Improved molecular surveillance and assessment of host adaptation and virulence of Coxiella </a:t>
            </a:r>
            <a:r>
              <a:rPr kumimoji="0" lang="en-GB" sz="16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burnetii</a:t>
            </a: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Europe.</a:t>
            </a:r>
          </a:p>
        </p:txBody>
      </p:sp>
      <p:pic>
        <p:nvPicPr>
          <p:cNvPr id="6" name="Picture 5" descr="A logo with animals in hexagons&#10;&#10;Description automatically generated">
            <a:extLst>
              <a:ext uri="{FF2B5EF4-FFF2-40B4-BE49-F238E27FC236}">
                <a16:creationId xmlns:a16="http://schemas.microsoft.com/office/drawing/2014/main" id="{6E749D3B-0F43-E31E-D36E-2559FDDA33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592" y="5841249"/>
            <a:ext cx="1640857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865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DC8012-AAE0-3434-4C14-EAB3AE194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2F14F-D674-AF6B-DD68-53B24FCC8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838" y="170168"/>
            <a:ext cx="10515600" cy="1034697"/>
          </a:xfrm>
        </p:spPr>
        <p:txBody>
          <a:bodyPr/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Call 2 – Midterm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78814-F674-7E1E-95FB-04689EFFB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510" y="4614223"/>
            <a:ext cx="10890956" cy="1223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Number of staff and students specifically hired for the project:</a:t>
            </a:r>
          </a:p>
          <a:p>
            <a:endParaRPr lang="en-GB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 logo with animals in hexagons&#10;&#10;Description automatically generated">
            <a:extLst>
              <a:ext uri="{FF2B5EF4-FFF2-40B4-BE49-F238E27FC236}">
                <a16:creationId xmlns:a16="http://schemas.microsoft.com/office/drawing/2014/main" id="{7A070CC2-96BF-D6A4-6389-4DC0984673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275" y="260350"/>
            <a:ext cx="2488646" cy="1329062"/>
          </a:xfrm>
          <a:prstGeom prst="rect">
            <a:avLst/>
          </a:prstGeom>
        </p:spPr>
      </p:pic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D93C1A9-1C0F-CCD2-AD83-8999A7960366}"/>
              </a:ext>
            </a:extLst>
          </p:cNvPr>
          <p:cNvGraphicFramePr>
            <a:graphicFrameLocks/>
          </p:cNvGraphicFramePr>
          <p:nvPr/>
        </p:nvGraphicFramePr>
        <p:xfrm>
          <a:off x="264080" y="5167677"/>
          <a:ext cx="11585406" cy="1065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1672">
                  <a:extLst>
                    <a:ext uri="{9D8B030D-6E8A-4147-A177-3AD203B41FA5}">
                      <a16:colId xmlns:a16="http://schemas.microsoft.com/office/drawing/2014/main" val="3451321003"/>
                    </a:ext>
                  </a:extLst>
                </a:gridCol>
                <a:gridCol w="1222002">
                  <a:extLst>
                    <a:ext uri="{9D8B030D-6E8A-4147-A177-3AD203B41FA5}">
                      <a16:colId xmlns:a16="http://schemas.microsoft.com/office/drawing/2014/main" val="438885191"/>
                    </a:ext>
                  </a:extLst>
                </a:gridCol>
                <a:gridCol w="1331020">
                  <a:extLst>
                    <a:ext uri="{9D8B030D-6E8A-4147-A177-3AD203B41FA5}">
                      <a16:colId xmlns:a16="http://schemas.microsoft.com/office/drawing/2014/main" val="2709933824"/>
                    </a:ext>
                  </a:extLst>
                </a:gridCol>
                <a:gridCol w="746807">
                  <a:extLst>
                    <a:ext uri="{9D8B030D-6E8A-4147-A177-3AD203B41FA5}">
                      <a16:colId xmlns:a16="http://schemas.microsoft.com/office/drawing/2014/main" val="1740343401"/>
                    </a:ext>
                  </a:extLst>
                </a:gridCol>
                <a:gridCol w="754998">
                  <a:extLst>
                    <a:ext uri="{9D8B030D-6E8A-4147-A177-3AD203B41FA5}">
                      <a16:colId xmlns:a16="http://schemas.microsoft.com/office/drawing/2014/main" val="1302306316"/>
                    </a:ext>
                  </a:extLst>
                </a:gridCol>
                <a:gridCol w="1383588">
                  <a:extLst>
                    <a:ext uri="{9D8B030D-6E8A-4147-A177-3AD203B41FA5}">
                      <a16:colId xmlns:a16="http://schemas.microsoft.com/office/drawing/2014/main" val="3765602173"/>
                    </a:ext>
                  </a:extLst>
                </a:gridCol>
                <a:gridCol w="1380463">
                  <a:extLst>
                    <a:ext uri="{9D8B030D-6E8A-4147-A177-3AD203B41FA5}">
                      <a16:colId xmlns:a16="http://schemas.microsoft.com/office/drawing/2014/main" val="3241255615"/>
                    </a:ext>
                  </a:extLst>
                </a:gridCol>
                <a:gridCol w="1572821">
                  <a:extLst>
                    <a:ext uri="{9D8B030D-6E8A-4147-A177-3AD203B41FA5}">
                      <a16:colId xmlns:a16="http://schemas.microsoft.com/office/drawing/2014/main" val="583633520"/>
                    </a:ext>
                  </a:extLst>
                </a:gridCol>
                <a:gridCol w="1437685">
                  <a:extLst>
                    <a:ext uri="{9D8B030D-6E8A-4147-A177-3AD203B41FA5}">
                      <a16:colId xmlns:a16="http://schemas.microsoft.com/office/drawing/2014/main" val="4291160289"/>
                    </a:ext>
                  </a:extLst>
                </a:gridCol>
                <a:gridCol w="764350">
                  <a:extLst>
                    <a:ext uri="{9D8B030D-6E8A-4147-A177-3AD203B41FA5}">
                      <a16:colId xmlns:a16="http://schemas.microsoft.com/office/drawing/2014/main" val="2905032317"/>
                    </a:ext>
                  </a:extLst>
                </a:gridCol>
              </a:tblGrid>
              <a:tr h="623769">
                <a:tc>
                  <a:txBody>
                    <a:bodyPr/>
                    <a:lstStyle/>
                    <a:p>
                      <a:pPr algn="ctr" fontAlgn="ctr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Senior Scientist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kern="1200">
                          <a:solidFill>
                            <a:schemeClr val="lt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Arial" panose="020B0604020202020204" pitchFamily="34" charset="0"/>
                        </a:rPr>
                        <a:t>Postdoc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PhD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MSc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Undergrad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Technician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Project Consultants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kern="1200">
                          <a:solidFill>
                            <a:schemeClr val="lt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Arial" panose="020B0604020202020204" pitchFamily="34" charset="0"/>
                        </a:rPr>
                        <a:t>Fellowship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76957589"/>
                  </a:ext>
                </a:extLst>
              </a:tr>
              <a:tr h="44182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67891854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14D497B-676A-3756-A8FF-49AAB97242CA}"/>
              </a:ext>
            </a:extLst>
          </p:cNvPr>
          <p:cNvGraphicFramePr>
            <a:graphicFrameLocks/>
          </p:cNvGraphicFramePr>
          <p:nvPr/>
        </p:nvGraphicFramePr>
        <p:xfrm>
          <a:off x="-108857" y="1240971"/>
          <a:ext cx="6749143" cy="3254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1A032E9-5323-973E-EFF0-1FA08C2F62FB}"/>
              </a:ext>
            </a:extLst>
          </p:cNvPr>
          <p:cNvSpPr txBox="1"/>
          <p:nvPr/>
        </p:nvSpPr>
        <p:spPr>
          <a:xfrm>
            <a:off x="7019270" y="2272834"/>
            <a:ext cx="483021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Scientific and Innovation products: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Current total 5, including 2 protocols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652A944-94A0-6E3D-CC74-DDF92835FFB2}"/>
              </a:ext>
            </a:extLst>
          </p:cNvPr>
          <p:cNvCxnSpPr>
            <a:cxnSpLocks/>
          </p:cNvCxnSpPr>
          <p:nvPr/>
        </p:nvCxnSpPr>
        <p:spPr>
          <a:xfrm>
            <a:off x="0" y="4495140"/>
            <a:ext cx="1240971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60381D4-E7CA-504A-A177-46BF0A215F41}"/>
              </a:ext>
            </a:extLst>
          </p:cNvPr>
          <p:cNvCxnSpPr>
            <a:cxnSpLocks/>
          </p:cNvCxnSpPr>
          <p:nvPr/>
        </p:nvCxnSpPr>
        <p:spPr>
          <a:xfrm>
            <a:off x="6808812" y="1370939"/>
            <a:ext cx="0" cy="3124201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025252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423F7-70BB-5769-B96F-7197E4C82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B68F1D-B4F7-C59B-A7EB-41BF10496AF3}"/>
              </a:ext>
            </a:extLst>
          </p:cNvPr>
          <p:cNvSpPr/>
          <p:nvPr/>
        </p:nvSpPr>
        <p:spPr>
          <a:xfrm>
            <a:off x="0" y="0"/>
            <a:ext cx="12192000" cy="16064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89F37B-4D71-3057-3BBE-B9469748C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785" y="165780"/>
            <a:ext cx="10958015" cy="1325563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ICRAD Call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D3242-C006-C5B5-83D7-CC603BFD5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541033"/>
          </a:xfrm>
        </p:spPr>
        <p:txBody>
          <a:bodyPr>
            <a:noAutofit/>
          </a:bodyPr>
          <a:lstStyle/>
          <a:p>
            <a:pPr marL="4000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b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: Increase understanding and preparedness for the effects of climate change and the spread of anthelmintic resistance on animal health and the livestock industry</a:t>
            </a:r>
          </a:p>
          <a:p>
            <a:pPr marL="4000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b="1">
                <a:latin typeface="Arial" panose="020B0604020202020204" pitchFamily="34" charset="0"/>
                <a:cs typeface="Arial" panose="020B0604020202020204" pitchFamily="34" charset="0"/>
              </a:rPr>
              <a:t>Launch</a:t>
            </a:r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: April 2023</a:t>
            </a:r>
          </a:p>
          <a:p>
            <a:pPr marL="4000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b="1">
                <a:latin typeface="Arial" panose="020B0604020202020204" pitchFamily="34" charset="0"/>
                <a:cs typeface="Arial" panose="020B0604020202020204" pitchFamily="34" charset="0"/>
              </a:rPr>
              <a:t>Projects</a:t>
            </a:r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>
                <a:latin typeface="Arial" panose="020B0604020202020204" pitchFamily="34" charset="0"/>
                <a:cs typeface="Arial" panose="020B0604020202020204" pitchFamily="34" charset="0"/>
              </a:rPr>
              <a:t>Funded</a:t>
            </a:r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: 4 projects focused on anthelmintic resistance</a:t>
            </a:r>
          </a:p>
          <a:p>
            <a:pPr marL="4000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b="1">
                <a:latin typeface="Arial" panose="020B0604020202020204" pitchFamily="34" charset="0"/>
                <a:cs typeface="Arial" panose="020B0604020202020204" pitchFamily="34" charset="0"/>
              </a:rPr>
              <a:t>Funding</a:t>
            </a:r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: €5.5 million in national contributions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logo with animals in hexagons&#10;&#10;Description automatically generated">
            <a:extLst>
              <a:ext uri="{FF2B5EF4-FFF2-40B4-BE49-F238E27FC236}">
                <a16:creationId xmlns:a16="http://schemas.microsoft.com/office/drawing/2014/main" id="{1C0C0EEA-0146-60A5-EAB3-321DDF0948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592" y="5841249"/>
            <a:ext cx="1640857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501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16B75-D74C-1729-A473-240F9AB7C9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B37CB11-4D8F-7846-5BF7-3D7C310FCE22}"/>
              </a:ext>
            </a:extLst>
          </p:cNvPr>
          <p:cNvSpPr/>
          <p:nvPr/>
        </p:nvSpPr>
        <p:spPr>
          <a:xfrm>
            <a:off x="0" y="0"/>
            <a:ext cx="12192000" cy="16064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AEDFE3-61F2-C52C-D1F9-3AC82AAC9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785" y="140451"/>
            <a:ext cx="10958015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ICRAD on-track to achieve its goals?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8E527-B10A-A1B3-0470-0FD38A5A9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9470"/>
            <a:ext cx="10515600" cy="455340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Supporting Cross-Cutting Research: </a:t>
            </a:r>
            <a:r>
              <a:rPr lang="en-GB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enhance public health, animal health, and welfare.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Connecting Research Partners: </a:t>
            </a:r>
            <a:r>
              <a:rPr lang="en-GB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maximise resources and share risks, costs, and skills.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Enhancing Preparedness: </a:t>
            </a:r>
            <a:r>
              <a:rPr lang="en-GB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respond effectively to emerging and endemic livestock threats.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Developing Improved Vaccines and Diagnostics: </a:t>
            </a:r>
            <a:r>
              <a:rPr lang="en-GB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better detect and control infectious diseases.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Reducing Antibiotic and Antiparasitic Resistance:</a:t>
            </a:r>
            <a:r>
              <a:rPr lang="en-GB" sz="24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combat resistance and improve treatment strategies.</a:t>
            </a:r>
          </a:p>
        </p:txBody>
      </p:sp>
      <p:pic>
        <p:nvPicPr>
          <p:cNvPr id="5" name="Picture 4" descr="A logo with animals in hexagons&#10;&#10;Description automatically generated">
            <a:extLst>
              <a:ext uri="{FF2B5EF4-FFF2-40B4-BE49-F238E27FC236}">
                <a16:creationId xmlns:a16="http://schemas.microsoft.com/office/drawing/2014/main" id="{F10D86AB-CB26-8CA0-E6B9-366BF4A619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592" y="5841249"/>
            <a:ext cx="1640857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136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1F7A7-72FA-48D6-9C4F-A10324A6E1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553497"/>
            <a:ext cx="7772400" cy="753840"/>
          </a:xfrm>
        </p:spPr>
        <p:txBody>
          <a:bodyPr>
            <a:normAutofit/>
          </a:bodyPr>
          <a:lstStyle/>
          <a:p>
            <a:r>
              <a:rPr lang="en-GB" sz="4800" b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listening…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3B31E4-1DEC-4082-B8BD-491B708B79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2582588"/>
            <a:ext cx="6858000" cy="534238"/>
          </a:xfrm>
        </p:spPr>
        <p:txBody>
          <a:bodyPr/>
          <a:lstStyle/>
          <a:p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Thom Erritt – thomas.erritt@defra.gov.uk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3EA872-A674-449B-A120-B97244F8E91D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Picture 2" descr="C:\Users\krmol\AppData\Local\Microsoft\Windows\Temporary Internet Files\Content.Outlook\6EVFDN25\ICRAD logo.jpg">
            <a:extLst>
              <a:ext uri="{FF2B5EF4-FFF2-40B4-BE49-F238E27FC236}">
                <a16:creationId xmlns:a16="http://schemas.microsoft.com/office/drawing/2014/main" id="{D0551F64-613B-4B8A-901A-F6EFEB7DCD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9175" y="3404651"/>
            <a:ext cx="2399948" cy="1279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ndefined">
            <a:extLst>
              <a:ext uri="{FF2B5EF4-FFF2-40B4-BE49-F238E27FC236}">
                <a16:creationId xmlns:a16="http://schemas.microsoft.com/office/drawing/2014/main" id="{A824D6E3-E456-45C7-D278-5CBBA5F51D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9357" y="3361324"/>
            <a:ext cx="2576488" cy="1322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2815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F242D-1C83-C037-43E8-C9EC9ACAB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3E54B57-608F-1ADC-B29B-14B0E4C3DE56}"/>
              </a:ext>
            </a:extLst>
          </p:cNvPr>
          <p:cNvSpPr/>
          <p:nvPr/>
        </p:nvSpPr>
        <p:spPr>
          <a:xfrm>
            <a:off x="0" y="0"/>
            <a:ext cx="12192000" cy="16064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9B7873-C86A-D205-16C1-12C48DBD5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785" y="140451"/>
            <a:ext cx="10958015" cy="1325563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Showcase meeting in Paris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34BFF-1E6E-4BB7-6F98-6A7F21D32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541033"/>
          </a:xfrm>
        </p:spPr>
        <p:txBody>
          <a:bodyPr>
            <a:noAutofit/>
          </a:bodyPr>
          <a:lstStyle/>
          <a:p>
            <a:pPr>
              <a:spcBef>
                <a:spcPts val="450"/>
              </a:spcBef>
              <a:spcAft>
                <a:spcPts val="75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55 attendees including ECRs, funders and stakeholders</a:t>
            </a:r>
          </a:p>
          <a:p>
            <a:pPr>
              <a:spcBef>
                <a:spcPts val="450"/>
              </a:spcBef>
              <a:spcAft>
                <a:spcPts val="75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Agenda:</a:t>
            </a:r>
          </a:p>
          <a:p>
            <a:pPr lvl="1">
              <a:spcBef>
                <a:spcPts val="450"/>
              </a:spcBef>
              <a:spcAft>
                <a:spcPts val="750"/>
              </a:spcAf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Summary of ICRAD Achievements</a:t>
            </a:r>
          </a:p>
          <a:p>
            <a:pPr lvl="1">
              <a:spcBef>
                <a:spcPts val="450"/>
              </a:spcBef>
              <a:spcAft>
                <a:spcPts val="750"/>
              </a:spcAf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Presentations from ICRAD projects: Plants4Nemavax and POC4AIV</a:t>
            </a:r>
          </a:p>
          <a:p>
            <a:pPr lvl="1">
              <a:spcBef>
                <a:spcPts val="450"/>
              </a:spcBef>
              <a:spcAft>
                <a:spcPts val="750"/>
              </a:spcAf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Presentations from ICRAD projects with industrial partners: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NanoZoo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NucNanoFish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450"/>
              </a:spcBef>
              <a:spcAft>
                <a:spcPts val="750"/>
              </a:spcAf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Sessions on the future of animal health R&amp;D from CWG, EUPAHW</a:t>
            </a:r>
          </a:p>
          <a:p>
            <a:pPr lvl="1">
              <a:spcBef>
                <a:spcPts val="450"/>
              </a:spcBef>
              <a:spcAft>
                <a:spcPts val="750"/>
              </a:spcAf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Presentation on Horizon Scanning from FAO</a:t>
            </a:r>
          </a:p>
          <a:p>
            <a:pPr lvl="1">
              <a:spcBef>
                <a:spcPts val="450"/>
              </a:spcBef>
              <a:spcAft>
                <a:spcPts val="750"/>
              </a:spcAf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Evaluation on ICRAD from EC and ICRAD coordinators</a:t>
            </a:r>
          </a:p>
          <a:p>
            <a:pPr lvl="1">
              <a:spcBef>
                <a:spcPts val="450"/>
              </a:spcBef>
              <a:spcAft>
                <a:spcPts val="750"/>
              </a:spcAf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Speed talk and posters from 22 ECRs</a:t>
            </a:r>
          </a:p>
          <a:p>
            <a:pPr>
              <a:spcBef>
                <a:spcPts val="450"/>
              </a:spcBef>
              <a:spcAft>
                <a:spcPts val="750"/>
              </a:spcAft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 logo with animals in hexagons&#10;&#10;Description automatically generated">
            <a:extLst>
              <a:ext uri="{FF2B5EF4-FFF2-40B4-BE49-F238E27FC236}">
                <a16:creationId xmlns:a16="http://schemas.microsoft.com/office/drawing/2014/main" id="{98819211-6B14-6202-798F-FED2E6330E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592" y="5841249"/>
            <a:ext cx="1640857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988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52A35A-C921-DA84-A1BD-77F0266C4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5987B4-8E9D-6B25-FFD2-12780861B219}"/>
              </a:ext>
            </a:extLst>
          </p:cNvPr>
          <p:cNvSpPr/>
          <p:nvPr/>
        </p:nvSpPr>
        <p:spPr>
          <a:xfrm>
            <a:off x="0" y="0"/>
            <a:ext cx="12192000" cy="16064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F3DEC1-4C11-D428-DB1F-335CD1EE5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785" y="140451"/>
            <a:ext cx="10958015" cy="1325563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ICRAD Call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9047C-2ACE-F25E-D430-E03EF1CFE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1592"/>
            <a:ext cx="10515600" cy="4448258"/>
          </a:xfrm>
        </p:spPr>
        <p:txBody>
          <a:bodyPr>
            <a:noAutofit/>
          </a:bodyPr>
          <a:lstStyle/>
          <a:p>
            <a:pPr marL="400050" indent="-342900"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: Improving animal health and welfare, addressing key epidemic and (re)-emerging threats (e.g., African Swine Fever, Animal Influenza), and developing novel detection and intervention strategies</a:t>
            </a:r>
          </a:p>
          <a:p>
            <a:pPr marL="400050" indent="-342900"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Launch Date: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January 2020</a:t>
            </a:r>
          </a:p>
          <a:p>
            <a:pPr marL="400050" indent="-3429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Projects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Funded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: 19 collaborative research projects</a:t>
            </a:r>
          </a:p>
          <a:p>
            <a:pPr marL="400050" indent="-3429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Countries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Involved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: Partners from 20 different countries</a:t>
            </a:r>
          </a:p>
          <a:p>
            <a:pPr marL="400050" indent="-3429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Funding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: €20 million in national contributions and top-up from the European Commission</a:t>
            </a:r>
          </a:p>
          <a:p>
            <a:pPr marL="400050" indent="-342900"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Analysis: </a:t>
            </a:r>
            <a:r>
              <a:rPr lang="en-GB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Monitoring &amp; Evaluation (M&amp;E) team requests investigators complete a survey covering call processes and project outputs (some responses summarised here, further analysis to follow)</a:t>
            </a:r>
          </a:p>
          <a:p>
            <a:pPr marL="400050" indent="-3429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logo with animals in hexagons&#10;&#10;Description automatically generated">
            <a:extLst>
              <a:ext uri="{FF2B5EF4-FFF2-40B4-BE49-F238E27FC236}">
                <a16:creationId xmlns:a16="http://schemas.microsoft.com/office/drawing/2014/main" id="{8290AD47-4F63-5A4D-34E0-511A953188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592" y="5841249"/>
            <a:ext cx="1640857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106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0372E6-5806-E4CE-4D94-F996D8903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2DADFD-02DA-70BE-B6A4-A7C44B007F1D}"/>
              </a:ext>
            </a:extLst>
          </p:cNvPr>
          <p:cNvSpPr/>
          <p:nvPr/>
        </p:nvSpPr>
        <p:spPr>
          <a:xfrm>
            <a:off x="0" y="0"/>
            <a:ext cx="12192000" cy="16064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C2E786-FDC8-DDFC-BB30-A6A81E341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542" y="140451"/>
            <a:ext cx="10958015" cy="1325563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ICRAD Call 1 Outputs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66393-5C17-F5A6-A6F2-538B9874B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1592"/>
            <a:ext cx="5003800" cy="3541033"/>
          </a:xfrm>
        </p:spPr>
        <p:txBody>
          <a:bodyPr>
            <a:noAutofit/>
          </a:bodyPr>
          <a:lstStyle/>
          <a:p>
            <a:pPr marL="0" indent="0" algn="l">
              <a:spcAft>
                <a:spcPts val="600"/>
              </a:spcAft>
              <a:buNone/>
            </a:pPr>
            <a:r>
              <a:rPr lang="en-GB" sz="1800" b="1" i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Research Area 1: Improved understanding of epidemic and emerging infectious animal diseases</a:t>
            </a:r>
          </a:p>
          <a:p>
            <a:pPr>
              <a:spcAft>
                <a:spcPts val="600"/>
              </a:spcAft>
            </a:pPr>
            <a:r>
              <a:rPr lang="en-GB" sz="1600" b="0" i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Bruce-</a:t>
            </a:r>
            <a:r>
              <a:rPr lang="en-GB" sz="1600" b="0" i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GenoProt</a:t>
            </a:r>
            <a:endParaRPr lang="en-GB" sz="1600" b="0" i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GB" sz="1600" b="0" i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ASFVInt</a:t>
            </a:r>
            <a:endParaRPr lang="en-GB" sz="1600" b="0" i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GB" sz="1600" b="0" i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RODENTGATE</a:t>
            </a:r>
          </a:p>
          <a:p>
            <a:pPr>
              <a:spcAft>
                <a:spcPts val="600"/>
              </a:spcAft>
            </a:pPr>
            <a:r>
              <a:rPr lang="en-GB" sz="1600" b="0" i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FluNuance</a:t>
            </a:r>
            <a:endParaRPr lang="en-GB" sz="1600" b="0" i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GB" sz="1600" b="0" i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TCWDE</a:t>
            </a:r>
          </a:p>
          <a:p>
            <a:pPr>
              <a:spcAft>
                <a:spcPts val="600"/>
              </a:spcAft>
            </a:pPr>
            <a:r>
              <a:rPr lang="en-GB" sz="1600" b="0" i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PREVENTER</a:t>
            </a:r>
          </a:p>
          <a:p>
            <a:pPr>
              <a:spcAft>
                <a:spcPts val="600"/>
              </a:spcAft>
            </a:pPr>
            <a:endParaRPr lang="en-GB" sz="1400" b="0" i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DDAF6B-7A15-2DE3-FDDE-B0753FF759AD}"/>
              </a:ext>
            </a:extLst>
          </p:cNvPr>
          <p:cNvSpPr txBox="1"/>
          <p:nvPr/>
        </p:nvSpPr>
        <p:spPr>
          <a:xfrm>
            <a:off x="6013450" y="1971592"/>
            <a:ext cx="5283200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Research Area 2: Generic technology platforms for producing novel and/or improved vaccines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NucNanoFish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Plants4Nemavax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NEOVACC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Research Area 3: High-throughput, rapid, accurate and easy to use in-field detection technologies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CAE-RAPID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TechPEPCon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Biosens4PrecisionMastitis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3461FB-1FAD-7E13-1A9D-58391F87E598}"/>
              </a:ext>
            </a:extLst>
          </p:cNvPr>
          <p:cNvSpPr txBox="1"/>
          <p:nvPr/>
        </p:nvSpPr>
        <p:spPr>
          <a:xfrm>
            <a:off x="2762250" y="2867025"/>
            <a:ext cx="316230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MUSECoV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FMDV_PersIstOmics</a:t>
            </a: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ASF-RASH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BM-FARM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PIGIE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ConVErgence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IFNASF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Picture 6" descr="A logo with animals in hexagons&#10;&#10;Description automatically generated">
            <a:extLst>
              <a:ext uri="{FF2B5EF4-FFF2-40B4-BE49-F238E27FC236}">
                <a16:creationId xmlns:a16="http://schemas.microsoft.com/office/drawing/2014/main" id="{D55230D0-B4DC-3136-B3FF-3CB55F6DF6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592" y="5841249"/>
            <a:ext cx="1640857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053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63728-CF68-DC24-5226-F143D132B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7D7848C-B636-001F-03ED-FAF0205D4429}"/>
              </a:ext>
            </a:extLst>
          </p:cNvPr>
          <p:cNvSpPr/>
          <p:nvPr/>
        </p:nvSpPr>
        <p:spPr>
          <a:xfrm>
            <a:off x="0" y="0"/>
            <a:ext cx="12192000" cy="16064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FD8F98-D7D9-DD16-C830-A8FBB5638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7" y="469064"/>
            <a:ext cx="10515600" cy="668338"/>
          </a:xfrm>
        </p:spPr>
        <p:txBody>
          <a:bodyPr>
            <a:no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Without ICRAD…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1E20EB9-3CBC-C5A5-A038-CB72D3709F2A}"/>
              </a:ext>
            </a:extLst>
          </p:cNvPr>
          <p:cNvGraphicFramePr>
            <a:graphicFrameLocks/>
          </p:cNvGraphicFramePr>
          <p:nvPr/>
        </p:nvGraphicFramePr>
        <p:xfrm>
          <a:off x="0" y="2563021"/>
          <a:ext cx="6619875" cy="4010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496847-C0A9-6D47-1E07-6E6ABE0F3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6353" y="2221708"/>
            <a:ext cx="4733925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GB" sz="2000" b="1" i="0" u="none" strike="noStrike">
                <a:effectLst/>
                <a:latin typeface="Arial" panose="020B0604020202020204" pitchFamily="34" charset="0"/>
                <a:cs typeface="Arial" panose="020B0604020202020204" pitchFamily="34" charset="0"/>
              </a:rPr>
              <a:t>94% </a:t>
            </a:r>
            <a:r>
              <a:rPr lang="en-GB" sz="2000" b="0" i="0" u="none" strike="noStrike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 projects said that participation in the current project led to new/ further project ideas/ collaborations</a:t>
            </a:r>
            <a:r>
              <a:rPr lang="en-GB" sz="2000">
                <a:latin typeface="Arial" panose="020B0604020202020204" pitchFamily="34" charset="0"/>
                <a:cs typeface="Arial" panose="020B0604020202020204" pitchFamily="34" charset="0"/>
              </a:rPr>
              <a:t>/ new applications.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Examples include: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Applications to the first EUPAHW Call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Joint applications to other calls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Ideas for future funding applications based on results from this collaborative research</a:t>
            </a:r>
          </a:p>
          <a:p>
            <a:pPr marL="0" indent="0">
              <a:lnSpc>
                <a:spcPct val="100000"/>
              </a:lnSpc>
              <a:buNone/>
            </a:pPr>
            <a:endParaRPr lang="en-GB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5AF1C96-C631-F2A6-3EB3-CED5D0FB963F}"/>
              </a:ext>
            </a:extLst>
          </p:cNvPr>
          <p:cNvSpPr txBox="1">
            <a:spLocks/>
          </p:cNvSpPr>
          <p:nvPr/>
        </p:nvSpPr>
        <p:spPr>
          <a:xfrm>
            <a:off x="587828" y="1894683"/>
            <a:ext cx="5627915" cy="6683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Tx/>
              <a:buFontTx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If your project was not funded by ICRAD would you have undertaken it?</a:t>
            </a:r>
            <a:b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A logo with animals in hexagons&#10;&#10;Description automatically generated">
            <a:extLst>
              <a:ext uri="{FF2B5EF4-FFF2-40B4-BE49-F238E27FC236}">
                <a16:creationId xmlns:a16="http://schemas.microsoft.com/office/drawing/2014/main" id="{E3008320-6C7D-A24E-691E-5A87C1B2CE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592" y="5841249"/>
            <a:ext cx="1640857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962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C8C89B-F03E-A19A-F7D2-02C3D9C916CC}"/>
              </a:ext>
            </a:extLst>
          </p:cNvPr>
          <p:cNvSpPr/>
          <p:nvPr/>
        </p:nvSpPr>
        <p:spPr>
          <a:xfrm>
            <a:off x="0" y="0"/>
            <a:ext cx="12192000" cy="1606467"/>
          </a:xfrm>
          <a:prstGeom prst="rect">
            <a:avLst/>
          </a:prstGeom>
          <a:solidFill>
            <a:srgbClr val="10486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C00B66-44D7-2D41-6F20-582C54D80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785" y="140451"/>
            <a:ext cx="10958015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Impacts on the Animal Health Landscape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3EE549F-7167-8C57-538D-49B276136C08}"/>
              </a:ext>
            </a:extLst>
          </p:cNvPr>
          <p:cNvGraphicFramePr/>
          <p:nvPr/>
        </p:nvGraphicFramePr>
        <p:xfrm>
          <a:off x="-1" y="1793124"/>
          <a:ext cx="12191999" cy="4924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 descr="A logo with animals in hexagons&#10;&#10;Description automatically generated">
            <a:extLst>
              <a:ext uri="{FF2B5EF4-FFF2-40B4-BE49-F238E27FC236}">
                <a16:creationId xmlns:a16="http://schemas.microsoft.com/office/drawing/2014/main" id="{690CF926-FAB2-A3D4-F55D-20F92255D3E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592" y="5841249"/>
            <a:ext cx="1640857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134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78B0E-E81F-0EDD-4D50-86C7B04BE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F7EC985-6E78-678E-102A-8FCB263A168C}"/>
              </a:ext>
            </a:extLst>
          </p:cNvPr>
          <p:cNvSpPr/>
          <p:nvPr/>
        </p:nvSpPr>
        <p:spPr>
          <a:xfrm>
            <a:off x="0" y="0"/>
            <a:ext cx="12192000" cy="16064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C5ACB6-C4B5-78D7-1377-E9A2FA9DB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785" y="140451"/>
            <a:ext cx="10958015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Impacts on the Public Health Landscape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33F16FA-7E63-D15C-CBCF-0FDBA6B1789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2387" y="1746918"/>
          <a:ext cx="12087225" cy="4049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A logo with animals in hexagons&#10;&#10;Description automatically generated">
            <a:extLst>
              <a:ext uri="{FF2B5EF4-FFF2-40B4-BE49-F238E27FC236}">
                <a16:creationId xmlns:a16="http://schemas.microsoft.com/office/drawing/2014/main" id="{758CE81F-6857-26E8-E718-C718F33EA6E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592" y="5841249"/>
            <a:ext cx="1640857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050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B06E5-1FEF-F1AD-9C7E-FBF70A02E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1A395E0-EF3D-65BD-3839-C36597791331}"/>
              </a:ext>
            </a:extLst>
          </p:cNvPr>
          <p:cNvSpPr/>
          <p:nvPr/>
        </p:nvSpPr>
        <p:spPr>
          <a:xfrm>
            <a:off x="0" y="0"/>
            <a:ext cx="12192000" cy="16064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1223BE-D7F3-2A70-7DD1-7273F668A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785" y="140451"/>
            <a:ext cx="10958015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Impacts on the Animal Health Landscape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C147C22-AB47-7134-9DFC-4FCD77432A9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4774" y="1835148"/>
          <a:ext cx="12087225" cy="4746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A logo with animals in hexagons&#10;&#10;Description automatically generated">
            <a:extLst>
              <a:ext uri="{FF2B5EF4-FFF2-40B4-BE49-F238E27FC236}">
                <a16:creationId xmlns:a16="http://schemas.microsoft.com/office/drawing/2014/main" id="{AB45A354-6A1B-F30A-C3AF-35DA459F45D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592" y="5841249"/>
            <a:ext cx="1640857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004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E1181-B09A-9562-0463-974D2BB4F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9A293A1-2357-B97D-74F3-9CB947AA464F}"/>
              </a:ext>
            </a:extLst>
          </p:cNvPr>
          <p:cNvSpPr/>
          <p:nvPr/>
        </p:nvSpPr>
        <p:spPr>
          <a:xfrm>
            <a:off x="0" y="1"/>
            <a:ext cx="12192000" cy="107768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718A781-0E13-37F7-6FC7-D51191911B7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154265"/>
          <a:ext cx="12191999" cy="5703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22F312F-123F-45F2-580A-539945F44FD0}"/>
              </a:ext>
            </a:extLst>
          </p:cNvPr>
          <p:cNvSpPr txBox="1"/>
          <p:nvPr/>
        </p:nvSpPr>
        <p:spPr>
          <a:xfrm>
            <a:off x="327763" y="308011"/>
            <a:ext cx="1153647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40" b="0" i="0" u="none" strike="noStrike" kern="1200" spc="0" baseline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Reported Reasons for Applying to ICRAD Call 1</a:t>
            </a:r>
          </a:p>
        </p:txBody>
      </p:sp>
      <p:pic>
        <p:nvPicPr>
          <p:cNvPr id="2" name="Picture 1" descr="A logo with animals in hexagons&#10;&#10;Description automatically generated">
            <a:extLst>
              <a:ext uri="{FF2B5EF4-FFF2-40B4-BE49-F238E27FC236}">
                <a16:creationId xmlns:a16="http://schemas.microsoft.com/office/drawing/2014/main" id="{A3358A6F-2309-E3E9-5336-600DFCDA40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592" y="5841249"/>
            <a:ext cx="1640857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900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1061</Words>
  <Application>Microsoft Office PowerPoint</Application>
  <PresentationFormat>Widescreen</PresentationFormat>
  <Paragraphs>158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 Theme</vt:lpstr>
      <vt:lpstr>The ICRAD ERA-Net: Achievements, Outputs &amp; Outcomes</vt:lpstr>
      <vt:lpstr>Final Showcase meeting in Paris</vt:lpstr>
      <vt:lpstr>ICRAD Call 1</vt:lpstr>
      <vt:lpstr>ICRAD Call 1 Outputs Summary</vt:lpstr>
      <vt:lpstr>Without ICRAD…</vt:lpstr>
      <vt:lpstr>Impacts on the Animal Health Landscape</vt:lpstr>
      <vt:lpstr>Impacts on the Public Health Landscape</vt:lpstr>
      <vt:lpstr>Impacts on the Animal Health Landscape</vt:lpstr>
      <vt:lpstr>PowerPoint Presentation</vt:lpstr>
      <vt:lpstr>ICRAD Call 2 Mid-term Reports</vt:lpstr>
      <vt:lpstr>ICRAD Call 2 Outputs Summary</vt:lpstr>
      <vt:lpstr>Call 2 – Midterm outcomes</vt:lpstr>
      <vt:lpstr>ICRAD Call 3</vt:lpstr>
      <vt:lpstr>Is ICRAD on-track to achieve its goals?</vt:lpstr>
      <vt:lpstr>Thank you for listening…</vt:lpstr>
    </vt:vector>
  </TitlesOfParts>
  <Company>Defra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Ella Waples</dc:creator>
  <cp:lastModifiedBy>Thom Erritt</cp:lastModifiedBy>
  <cp:revision>2</cp:revision>
  <dcterms:created xsi:type="dcterms:W3CDTF">2025-05-13T13:17:33Z</dcterms:created>
  <dcterms:modified xsi:type="dcterms:W3CDTF">2025-05-14T12:59:14Z</dcterms:modified>
</cp:coreProperties>
</file>