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92" r:id="rId6"/>
    <p:sldMasterId id="2147483705" r:id="rId7"/>
    <p:sldMasterId id="2147483724" r:id="rId8"/>
  </p:sldMasterIdLst>
  <p:notesMasterIdLst>
    <p:notesMasterId r:id="rId28"/>
  </p:notesMasterIdLst>
  <p:sldIdLst>
    <p:sldId id="496" r:id="rId9"/>
    <p:sldId id="306" r:id="rId10"/>
    <p:sldId id="502" r:id="rId11"/>
    <p:sldId id="307" r:id="rId12"/>
    <p:sldId id="512" r:id="rId13"/>
    <p:sldId id="511" r:id="rId14"/>
    <p:sldId id="508" r:id="rId15"/>
    <p:sldId id="510" r:id="rId16"/>
    <p:sldId id="503" r:id="rId17"/>
    <p:sldId id="274" r:id="rId18"/>
    <p:sldId id="513" r:id="rId19"/>
    <p:sldId id="514" r:id="rId20"/>
    <p:sldId id="297" r:id="rId21"/>
    <p:sldId id="516" r:id="rId22"/>
    <p:sldId id="515" r:id="rId23"/>
    <p:sldId id="506" r:id="rId24"/>
    <p:sldId id="517" r:id="rId25"/>
    <p:sldId id="518" r:id="rId26"/>
    <p:sldId id="498" r:id="rId27"/>
  </p:sldIdLst>
  <p:sldSz cx="12192000" cy="6858000"/>
  <p:notesSz cx="6886575" cy="100187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9CDD0C-6652-0A93-E2C6-2661963D5D94}" name="GAONA SAEZ Susana (AGRI)" initials="G(" userId="S::susana.gaona-saez@ec.europa.eu::97ed7ce2-402f-481b-83bd-a70c0e71a119" providerId="AD"/>
  <p188:author id="{13967A12-EAB7-6776-9875-B07D9DE67DBB}" name="LUETH Daniela (RTD)" initials="LD(" userId="S::Daniela.LUETH@ec.europa.eu::a8dd0415-09de-4834-8606-885e283f44e8" providerId="AD"/>
  <p188:author id="{89A74F2C-1C7F-1B4C-9875-93C183070A0D}" name="Tine Defour" initials="TD" userId="S::tine.defour@eip-agri.eu::81810241-78c2-4973-bb0f-22573c2d750c" providerId="AD"/>
  <p188:author id="{1D792B71-D198-2150-1E27-305F5B18F65E}" name="Mathias Van Cauwenberghe" initials="MVC" userId="S::mathias.vancauwenberghe@weareweta.eu::37d55cab-2bcc-4b09-b17c-452c87168f71" providerId="AD"/>
  <p188:author id="{1CB1DA90-1036-0608-377D-BF669ABAC655}" name="LUETH Daniela (RTD)" initials="L(" userId="S::daniela.lueth@ec.europa.eu::a8dd0415-09de-4834-8606-885e283f44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rer" initials="Ha" lastIdx="1" clrIdx="0">
    <p:extLst>
      <p:ext uri="{19B8F6BF-5375-455C-9EA6-DF929625EA0E}">
        <p15:presenceInfo xmlns:p15="http://schemas.microsoft.com/office/powerpoint/2012/main" userId="Harrer" providerId="None"/>
      </p:ext>
    </p:extLst>
  </p:cmAuthor>
  <p:cmAuthor id="2" name="BMEL Referat 715 BP" initials="PDB" lastIdx="1" clrIdx="1">
    <p:extLst>
      <p:ext uri="{19B8F6BF-5375-455C-9EA6-DF929625EA0E}">
        <p15:presenceInfo xmlns:p15="http://schemas.microsoft.com/office/powerpoint/2012/main" userId="BMEL Referat 715 B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059"/>
    <a:srgbClr val="70AD47"/>
    <a:srgbClr val="FFFFFF"/>
    <a:srgbClr val="EEF5E7"/>
    <a:srgbClr val="D3D3D3"/>
    <a:srgbClr val="E8FBFE"/>
    <a:srgbClr val="D1E5BF"/>
    <a:srgbClr val="B85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51" autoAdjust="0"/>
  </p:normalViewPr>
  <p:slideViewPr>
    <p:cSldViewPr snapToGrid="0">
      <p:cViewPr varScale="1">
        <p:scale>
          <a:sx n="68" d="100"/>
          <a:sy n="68" d="100"/>
        </p:scale>
        <p:origin x="152" y="68"/>
      </p:cViewPr>
      <p:guideLst/>
    </p:cSldViewPr>
  </p:slideViewPr>
  <p:outlineViewPr>
    <p:cViewPr>
      <p:scale>
        <a:sx n="33" d="100"/>
        <a:sy n="33" d="100"/>
      </p:scale>
      <p:origin x="0" y="-551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8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nl-BE"/>
          </a:p>
        </p:txBody>
      </p:sp>
      <p:sp>
        <p:nvSpPr>
          <p:cNvPr id="3" name="Date Placeholder 2"/>
          <p:cNvSpPr>
            <a:spLocks noGrp="1"/>
          </p:cNvSpPr>
          <p:nvPr>
            <p:ph type="dt" idx="1"/>
          </p:nvPr>
        </p:nvSpPr>
        <p:spPr>
          <a:xfrm>
            <a:off x="3900799" y="0"/>
            <a:ext cx="2984183" cy="502676"/>
          </a:xfrm>
          <a:prstGeom prst="rect">
            <a:avLst/>
          </a:prstGeom>
        </p:spPr>
        <p:txBody>
          <a:bodyPr vert="horz" lIns="96597" tIns="48299" rIns="96597" bIns="48299" rtlCol="0"/>
          <a:lstStyle>
            <a:lvl1pPr algn="r">
              <a:defRPr sz="1300"/>
            </a:lvl1pPr>
          </a:lstStyle>
          <a:p>
            <a:fld id="{D170DC36-BEF9-4B78-90CB-864D9499C137}" type="datetimeFigureOut">
              <a:rPr lang="nl-BE" smtClean="0"/>
              <a:t>13/05/2025</a:t>
            </a:fld>
            <a:endParaRPr lang="nl-BE"/>
          </a:p>
        </p:txBody>
      </p:sp>
      <p:sp>
        <p:nvSpPr>
          <p:cNvPr id="4" name="Slide Image Placeholder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6597" tIns="48299" rIns="96597" bIns="48299" rtlCol="0" anchor="ctr"/>
          <a:lstStyle/>
          <a:p>
            <a:endParaRPr lang="nl-BE"/>
          </a:p>
        </p:txBody>
      </p:sp>
      <p:sp>
        <p:nvSpPr>
          <p:cNvPr id="5" name="Notes Placeholder 4"/>
          <p:cNvSpPr>
            <a:spLocks noGrp="1"/>
          </p:cNvSpPr>
          <p:nvPr>
            <p:ph type="body" sz="quarter" idx="3"/>
          </p:nvPr>
        </p:nvSpPr>
        <p:spPr>
          <a:xfrm>
            <a:off x="688658" y="4821506"/>
            <a:ext cx="5509260" cy="3944868"/>
          </a:xfrm>
          <a:prstGeom prst="rect">
            <a:avLst/>
          </a:prstGeom>
        </p:spPr>
        <p:txBody>
          <a:bodyPr vert="horz" lIns="96597" tIns="48299" rIns="96597" bIns="48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516039"/>
            <a:ext cx="2984183" cy="502674"/>
          </a:xfrm>
          <a:prstGeom prst="rect">
            <a:avLst/>
          </a:prstGeom>
        </p:spPr>
        <p:txBody>
          <a:bodyPr vert="horz" lIns="96597" tIns="48299" rIns="96597" bIns="48299" rtlCol="0" anchor="b"/>
          <a:lstStyle>
            <a:lvl1pPr algn="l">
              <a:defRPr sz="1300"/>
            </a:lvl1pPr>
          </a:lstStyle>
          <a:p>
            <a:endParaRPr lang="nl-BE"/>
          </a:p>
        </p:txBody>
      </p:sp>
      <p:sp>
        <p:nvSpPr>
          <p:cNvPr id="7" name="Slide Number Placeholder 6"/>
          <p:cNvSpPr>
            <a:spLocks noGrp="1"/>
          </p:cNvSpPr>
          <p:nvPr>
            <p:ph type="sldNum" sz="quarter" idx="5"/>
          </p:nvPr>
        </p:nvSpPr>
        <p:spPr>
          <a:xfrm>
            <a:off x="3900799" y="9516039"/>
            <a:ext cx="2984183" cy="502674"/>
          </a:xfrm>
          <a:prstGeom prst="rect">
            <a:avLst/>
          </a:prstGeom>
        </p:spPr>
        <p:txBody>
          <a:bodyPr vert="horz" lIns="96597" tIns="48299" rIns="96597" bIns="48299" rtlCol="0" anchor="b"/>
          <a:lstStyle>
            <a:lvl1pPr algn="r">
              <a:defRPr sz="1300"/>
            </a:lvl1pPr>
          </a:lstStyle>
          <a:p>
            <a:fld id="{14D20925-2C23-4E04-AA1B-085922089249}" type="slidenum">
              <a:rPr lang="nl-BE" smtClean="0"/>
              <a:t>‹N°›</a:t>
            </a:fld>
            <a:endParaRPr lang="nl-BE"/>
          </a:p>
        </p:txBody>
      </p:sp>
    </p:spTree>
    <p:extLst>
      <p:ext uri="{BB962C8B-B14F-4D97-AF65-F5344CB8AC3E}">
        <p14:creationId xmlns:p14="http://schemas.microsoft.com/office/powerpoint/2010/main" val="389886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20925-2C23-4E04-AA1B-085922089249}"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71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8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20925-2C23-4E04-AA1B-085922089249}"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04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marL="0" lvl="0" indent="0" algn="l" rtl="0">
              <a:lnSpc>
                <a:spcPct val="100000"/>
              </a:lnSpc>
              <a:spcBef>
                <a:spcPts val="0"/>
              </a:spcBef>
              <a:spcAft>
                <a:spcPts val="0"/>
              </a:spcAft>
              <a:buSzPts val="1400"/>
              <a:buNone/>
            </a:pPr>
            <a:r>
              <a:rPr lang="en-US" dirty="0"/>
              <a:t>OBJECTIVES</a:t>
            </a:r>
            <a:r>
              <a:rPr lang="en-US" baseline="0" dirty="0"/>
              <a:t> OF THE ACTION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action aims at fostering the acceleration of FS transition through the identification, support and synergic integration of fundamental drivers and barriers for change, at political, social, economic, and technical level and innovative governance approaches.</a:t>
            </a:r>
          </a:p>
          <a:p>
            <a:pPr marL="0" lvl="0" indent="0" algn="l" rtl="0">
              <a:lnSpc>
                <a:spcPct val="100000"/>
              </a:lnSpc>
              <a:spcBef>
                <a:spcPts val="0"/>
              </a:spcBef>
              <a:spcAft>
                <a:spcPts val="0"/>
              </a:spcAft>
              <a:buSzPts val="1400"/>
              <a:buNone/>
            </a:pPr>
            <a:r>
              <a:rPr lang="en-US" dirty="0"/>
              <a:t>This entails the adoption of actions in R&amp;I, public policy and legislative frameworks, where the integration of a FS approach has to be fostered.</a:t>
            </a:r>
          </a:p>
          <a:p>
            <a:pPr marL="0" lvl="0" indent="0" algn="l" rtl="0">
              <a:lnSpc>
                <a:spcPct val="100000"/>
              </a:lnSpc>
              <a:spcBef>
                <a:spcPts val="0"/>
              </a:spcBef>
              <a:spcAft>
                <a:spcPts val="0"/>
              </a:spcAft>
              <a:buSzPts val="1400"/>
              <a:buNone/>
            </a:pPr>
            <a:endParaRPr lang="it-IT" dirty="0"/>
          </a:p>
        </p:txBody>
      </p:sp>
      <p:sp>
        <p:nvSpPr>
          <p:cNvPr id="373" name="Google Shape;373;p2: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6522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30.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8.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3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image" Target="../media/image16.jpg"/><Relationship Id="rId1" Type="http://schemas.openxmlformats.org/officeDocument/2006/relationships/slideMaster" Target="../slideMasters/slideMaster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30.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30.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and info">
    <p:spTree>
      <p:nvGrpSpPr>
        <p:cNvPr id="1" name=""/>
        <p:cNvGrpSpPr/>
        <p:nvPr/>
      </p:nvGrpSpPr>
      <p:grpSpPr>
        <a:xfrm>
          <a:off x="0" y="0"/>
          <a:ext cx="0" cy="0"/>
          <a:chOff x="0" y="0"/>
          <a:chExt cx="0" cy="0"/>
        </a:xfrm>
      </p:grpSpPr>
      <p:sp>
        <p:nvSpPr>
          <p:cNvPr id="30" name="Rectangle 6">
            <a:extLst>
              <a:ext uri="{FF2B5EF4-FFF2-40B4-BE49-F238E27FC236}">
                <a16:creationId xmlns:a16="http://schemas.microsoft.com/office/drawing/2014/main" id="{50F99E0C-32EE-4894-8BA1-EC4E269BFE9D}"/>
              </a:ext>
            </a:extLst>
          </p:cNvPr>
          <p:cNvSpPr/>
          <p:nvPr userDrawn="1"/>
        </p:nvSpPr>
        <p:spPr>
          <a:xfrm>
            <a:off x="0" y="1985438"/>
            <a:ext cx="10544110" cy="2887123"/>
          </a:xfrm>
          <a:prstGeom prst="rect">
            <a:avLst/>
          </a:prstGeom>
          <a:solidFill>
            <a:schemeClr val="accent2"/>
          </a:solidFill>
          <a:ln w="12700" cap="flat" cmpd="sng" algn="ctr">
            <a:noFill/>
            <a:prstDash val="solid"/>
            <a:miter lim="800000"/>
          </a:ln>
          <a:effectLst>
            <a:innerShdw blurRad="10668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87494" y="1985438"/>
            <a:ext cx="11145365" cy="797492"/>
          </a:xfrm>
        </p:spPr>
        <p:txBody>
          <a:bodyPr anchor="b">
            <a:normAutofit/>
          </a:bodyPr>
          <a:lstStyle>
            <a:lvl1pPr algn="l">
              <a:defRPr sz="3600" baseline="0">
                <a:solidFill>
                  <a:schemeClr val="bg1"/>
                </a:solidFill>
              </a:defRPr>
            </a:lvl1pPr>
          </a:lstStyle>
          <a:p>
            <a:r>
              <a:rPr lang="nl-NL" dirty="0"/>
              <a:t>PRESENTATION TITLE</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87494" y="2876675"/>
            <a:ext cx="11145365" cy="533198"/>
          </a:xfrm>
        </p:spPr>
        <p:txBody>
          <a:bodyPr>
            <a:normAutofit/>
          </a:bodyPr>
          <a:lstStyle>
            <a:lvl1pPr marL="0" indent="0" algn="l">
              <a:buNone/>
              <a:defRPr sz="28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Presentation Subtitle</a:t>
            </a:r>
            <a:endParaRPr lang="nl-BE" dirty="0"/>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
        <p:nvSpPr>
          <p:cNvPr id="29" name="Forma livre 39"/>
          <p:cNvSpPr/>
          <p:nvPr userDrawn="1"/>
        </p:nvSpPr>
        <p:spPr>
          <a:xfrm>
            <a:off x="9206446" y="-7238"/>
            <a:ext cx="14539" cy="7239"/>
          </a:xfrm>
          <a:custGeom>
            <a:avLst/>
            <a:gdLst>
              <a:gd name="connsiteX0" fmla="*/ 7477 w 14539"/>
              <a:gd name="connsiteY0" fmla="*/ 220 h 7239"/>
              <a:gd name="connsiteX1" fmla="*/ 11854 w 14539"/>
              <a:gd name="connsiteY1" fmla="*/ 1408 h 7239"/>
              <a:gd name="connsiteX2" fmla="*/ 14539 w 14539"/>
              <a:gd name="connsiteY2" fmla="*/ 7239 h 7239"/>
              <a:gd name="connsiteX3" fmla="*/ 0 w 14539"/>
              <a:gd name="connsiteY3" fmla="*/ 7239 h 7239"/>
              <a:gd name="connsiteX4" fmla="*/ 2408 w 14539"/>
              <a:gd name="connsiteY4" fmla="*/ 2708 h 7239"/>
              <a:gd name="connsiteX5" fmla="*/ 3099 w 14539"/>
              <a:gd name="connsiteY5" fmla="*/ 1408 h 7239"/>
              <a:gd name="connsiteX6" fmla="*/ 7477 w 14539"/>
              <a:gd name="connsiteY6" fmla="*/ 220 h 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 h="7239">
                <a:moveTo>
                  <a:pt x="7477" y="220"/>
                </a:moveTo>
                <a:cubicBezTo>
                  <a:pt x="8936" y="-177"/>
                  <a:pt x="10395" y="-177"/>
                  <a:pt x="11854" y="1408"/>
                </a:cubicBezTo>
                <a:lnTo>
                  <a:pt x="14539" y="7239"/>
                </a:lnTo>
                <a:lnTo>
                  <a:pt x="0" y="7239"/>
                </a:lnTo>
                <a:lnTo>
                  <a:pt x="2408" y="2708"/>
                </a:lnTo>
                <a:cubicBezTo>
                  <a:pt x="3099" y="1408"/>
                  <a:pt x="3099" y="1408"/>
                  <a:pt x="3099" y="1408"/>
                </a:cubicBezTo>
                <a:cubicBezTo>
                  <a:pt x="4558" y="1408"/>
                  <a:pt x="6017" y="616"/>
                  <a:pt x="7477" y="220"/>
                </a:cubicBezTo>
                <a:close/>
              </a:path>
            </a:pathLst>
          </a:custGeom>
          <a:solidFill>
            <a:srgbClr val="94005A"/>
          </a:solidFill>
          <a:ln w="12700" cap="flat" cmpd="sng" algn="ctr">
            <a:solidFill>
              <a:srgbClr val="94005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42" name="Forma livre 37"/>
          <p:cNvSpPr/>
          <p:nvPr userDrawn="1"/>
        </p:nvSpPr>
        <p:spPr>
          <a:xfrm>
            <a:off x="6343980" y="0"/>
            <a:ext cx="5848020" cy="6858000"/>
          </a:xfrm>
          <a:custGeom>
            <a:avLst/>
            <a:gdLst>
              <a:gd name="connsiteX0" fmla="*/ 3004004 w 5975020"/>
              <a:gd name="connsiteY0" fmla="*/ 0 h 6858000"/>
              <a:gd name="connsiteX1" fmla="*/ 5975020 w 5975020"/>
              <a:gd name="connsiteY1" fmla="*/ 0 h 6858000"/>
              <a:gd name="connsiteX2" fmla="*/ 5975020 w 5975020"/>
              <a:gd name="connsiteY2" fmla="*/ 6858000 h 6858000"/>
              <a:gd name="connsiteX3" fmla="*/ 246351 w 5975020"/>
              <a:gd name="connsiteY3" fmla="*/ 6858000 h 6858000"/>
              <a:gd name="connsiteX4" fmla="*/ 246584 w 5975020"/>
              <a:gd name="connsiteY4" fmla="*/ 6857494 h 6858000"/>
              <a:gd name="connsiteX5" fmla="*/ 170712 w 5975020"/>
              <a:gd name="connsiteY5" fmla="*/ 6718073 h 6858000"/>
              <a:gd name="connsiteX6" fmla="*/ 170712 w 5975020"/>
              <a:gd name="connsiteY6" fmla="*/ 5327030 h 6858000"/>
              <a:gd name="connsiteX7" fmla="*/ 3004237 w 5975020"/>
              <a:gd name="connsiteY7" fmla="*/ 506 h 6858000"/>
              <a:gd name="connsiteX8" fmla="*/ 3004004 w 597502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020" h="6858000">
                <a:moveTo>
                  <a:pt x="3004004" y="0"/>
                </a:moveTo>
                <a:lnTo>
                  <a:pt x="5975020" y="0"/>
                </a:lnTo>
                <a:lnTo>
                  <a:pt x="5975020" y="6858000"/>
                </a:lnTo>
                <a:lnTo>
                  <a:pt x="246351" y="6858000"/>
                </a:lnTo>
                <a:lnTo>
                  <a:pt x="246584" y="6857494"/>
                </a:lnTo>
                <a:cubicBezTo>
                  <a:pt x="246584" y="6857494"/>
                  <a:pt x="246584" y="6857494"/>
                  <a:pt x="170712" y="6718073"/>
                </a:cubicBezTo>
                <a:cubicBezTo>
                  <a:pt x="-56904" y="6290303"/>
                  <a:pt x="-56904" y="5754799"/>
                  <a:pt x="170712" y="5327030"/>
                </a:cubicBezTo>
                <a:cubicBezTo>
                  <a:pt x="170712" y="5327030"/>
                  <a:pt x="170712" y="5327030"/>
                  <a:pt x="3004237" y="506"/>
                </a:cubicBezTo>
                <a:lnTo>
                  <a:pt x="3004004" y="0"/>
                </a:lnTo>
                <a:close/>
              </a:path>
            </a:pathLst>
          </a:custGeom>
          <a:blipFill dpi="0" rotWithShape="1">
            <a:blip r:embed="rId2">
              <a:extLst>
                <a:ext uri="{28A0092B-C50C-407E-A947-70E740481C1C}">
                  <a14:useLocalDpi xmlns:a14="http://schemas.microsoft.com/office/drawing/2010/main" val="0"/>
                </a:ext>
              </a:extLst>
            </a:blip>
            <a:srcRect/>
            <a:stretch>
              <a:fillRect l="-53156" r="-5532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39" name="Retângulo 1"/>
          <p:cNvSpPr/>
          <p:nvPr userDrawn="1"/>
        </p:nvSpPr>
        <p:spPr>
          <a:xfrm>
            <a:off x="10279094" y="6359752"/>
            <a:ext cx="1813317" cy="369332"/>
          </a:xfrm>
          <a:prstGeom prst="rect">
            <a:avLst/>
          </a:prstGeom>
        </p:spPr>
        <p:txBody>
          <a:bodyPr wrap="none">
            <a:spAutoFit/>
          </a:bodyPr>
          <a:lstStyle/>
          <a:p>
            <a:r>
              <a:rPr lang="en-GB" sz="1800" b="1" dirty="0">
                <a:solidFill>
                  <a:schemeClr val="tx1"/>
                </a:solidFill>
                <a:latin typeface="Avenir Next LT Pro Demi" panose="020B0704020202020204"/>
              </a:rPr>
              <a:t>scar-europe.org</a:t>
            </a:r>
          </a:p>
        </p:txBody>
      </p:sp>
      <p:grpSp>
        <p:nvGrpSpPr>
          <p:cNvPr id="52" name="Group 51"/>
          <p:cNvGrpSpPr/>
          <p:nvPr userDrawn="1"/>
        </p:nvGrpSpPr>
        <p:grpSpPr>
          <a:xfrm>
            <a:off x="0" y="6791416"/>
            <a:ext cx="12191999" cy="66584"/>
            <a:chOff x="0" y="6791416"/>
            <a:chExt cx="12191999" cy="66584"/>
          </a:xfrm>
        </p:grpSpPr>
        <p:sp>
          <p:nvSpPr>
            <p:cNvPr id="53"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54"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55"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grpSp>
      <p:pic>
        <p:nvPicPr>
          <p:cNvPr id="61" name="Picture 60"/>
          <p:cNvPicPr>
            <a:picLocks noChangeAspect="1"/>
          </p:cNvPicPr>
          <p:nvPr userDrawn="1"/>
        </p:nvPicPr>
        <p:blipFill rotWithShape="1">
          <a:blip r:embed="rId3"/>
          <a:srcRect t="15382" r="13686"/>
          <a:stretch/>
        </p:blipFill>
        <p:spPr>
          <a:xfrm>
            <a:off x="10760685" y="0"/>
            <a:ext cx="1431315" cy="2192474"/>
          </a:xfrm>
          <a:prstGeom prst="rect">
            <a:avLst/>
          </a:prstGeom>
        </p:spPr>
      </p:pic>
      <p:pic>
        <p:nvPicPr>
          <p:cNvPr id="69" name="Picture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12014" y="6203427"/>
            <a:ext cx="1078857" cy="556823"/>
          </a:xfrm>
          <a:prstGeom prst="rect">
            <a:avLst/>
          </a:prstGeom>
        </p:spPr>
      </p:pic>
      <p:sp>
        <p:nvSpPr>
          <p:cNvPr id="71" name="TextBox 70"/>
          <p:cNvSpPr txBox="1"/>
          <p:nvPr userDrawn="1"/>
        </p:nvSpPr>
        <p:spPr>
          <a:xfrm>
            <a:off x="0" y="6297172"/>
            <a:ext cx="1826101" cy="369332"/>
          </a:xfrm>
          <a:prstGeom prst="rect">
            <a:avLst/>
          </a:prstGeom>
          <a:noFill/>
        </p:spPr>
        <p:txBody>
          <a:bodyPr wrap="square" rtlCol="0">
            <a:spAutoFit/>
          </a:bodyPr>
          <a:lstStyle/>
          <a:p>
            <a:r>
              <a:rPr lang="en-IE" dirty="0">
                <a:latin typeface="Avenir Next LT Pro Demi" panose="020B0704020202020204"/>
              </a:rPr>
              <a:t>Supported by:</a:t>
            </a:r>
          </a:p>
        </p:txBody>
      </p:sp>
      <p:pic>
        <p:nvPicPr>
          <p:cNvPr id="23" name="Imagen 8" descr="scar-logo"/>
          <p:cNvPicPr/>
          <p:nvPr userDrawn="1"/>
        </p:nvPicPr>
        <p:blipFill>
          <a:blip r:embed="rId5" cstate="print"/>
          <a:srcRect/>
          <a:stretch>
            <a:fillRect/>
          </a:stretch>
        </p:blipFill>
        <p:spPr bwMode="auto">
          <a:xfrm>
            <a:off x="87494" y="66583"/>
            <a:ext cx="1738607" cy="587989"/>
          </a:xfrm>
          <a:prstGeom prst="rect">
            <a:avLst/>
          </a:prstGeom>
          <a:noFill/>
          <a:ln w="9525">
            <a:noFill/>
            <a:miter lim="800000"/>
            <a:headEnd/>
            <a:tailEnd/>
          </a:ln>
        </p:spPr>
      </p:pic>
      <p:pic>
        <p:nvPicPr>
          <p:cNvPr id="25" name="Image 24" descr="C:\Users\Monique AXELOS\AppData\Local\Microsoft\Windows\INetCache\Content.Word\Logo_SCAR-Food_color.jp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07705" y="118482"/>
            <a:ext cx="1199899" cy="536090"/>
          </a:xfrm>
          <a:prstGeom prst="rect">
            <a:avLst/>
          </a:prstGeom>
          <a:noFill/>
          <a:ln>
            <a:noFill/>
          </a:ln>
        </p:spPr>
      </p:pic>
    </p:spTree>
    <p:extLst>
      <p:ext uri="{BB962C8B-B14F-4D97-AF65-F5344CB8AC3E}">
        <p14:creationId xmlns:p14="http://schemas.microsoft.com/office/powerpoint/2010/main" val="211228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178087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68791-EAF0-4FA1-9221-3518DF449D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4E36209-474F-444B-B376-392F743C4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E296A36-0C59-4BAA-9AB1-96A3D5C8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dianummer 5">
            <a:extLst>
              <a:ext uri="{FF2B5EF4-FFF2-40B4-BE49-F238E27FC236}">
                <a16:creationId xmlns:a16="http://schemas.microsoft.com/office/drawing/2014/main" id="{E4B78892-AA2A-4524-B118-DAC959B921EB}"/>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262684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E6EF-5F21-453F-B691-8D3D3C9880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F2A0FEC-1C06-4F0F-BFDD-715D608BF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0E4E925-AECA-4688-96FC-3FF027F5B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dianummer 5">
            <a:extLst>
              <a:ext uri="{FF2B5EF4-FFF2-40B4-BE49-F238E27FC236}">
                <a16:creationId xmlns:a16="http://schemas.microsoft.com/office/drawing/2014/main" id="{854C9920-ECB8-492A-83B8-9649CA0CDA9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94778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364593" y="183765"/>
            <a:ext cx="10570463" cy="660200"/>
          </a:xfrm>
        </p:spPr>
        <p:txBody>
          <a:bodyPr anchor="b">
            <a:normAutofit/>
          </a:bodyPr>
          <a:lstStyle>
            <a:lvl1pPr>
              <a:defRPr sz="3600"/>
            </a:lvl1pPr>
          </a:lstStyle>
          <a:p>
            <a:r>
              <a:rPr lang="en-US"/>
              <a:t>Click to edit Master title style</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279269" y="1120077"/>
            <a:ext cx="11693389" cy="5181550"/>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279269" y="938716"/>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219342" y="5528743"/>
            <a:ext cx="1689867" cy="772884"/>
          </a:xfrm>
          <a:prstGeom prst="rect">
            <a:avLst/>
          </a:prstGeom>
        </p:spPr>
      </p:pic>
    </p:spTree>
    <p:extLst>
      <p:ext uri="{BB962C8B-B14F-4D97-AF65-F5344CB8AC3E}">
        <p14:creationId xmlns:p14="http://schemas.microsoft.com/office/powerpoint/2010/main" val="218014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itle and info - pictur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BCCE112-BC69-4FD4-9F29-9257DE9305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7188" y="0"/>
            <a:ext cx="12192000" cy="6858000"/>
          </a:xfrm>
          <a:prstGeom prst="rect">
            <a:avLst/>
          </a:prstGeom>
        </p:spPr>
      </p:pic>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1482207">
            <a:off x="9377607" y="36749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356162"/>
            <a:ext cx="10916240" cy="2387600"/>
          </a:xfrm>
        </p:spPr>
        <p:txBody>
          <a:bodyPr anchor="b">
            <a:normAutofit/>
          </a:bodyPr>
          <a:lstStyle>
            <a:lvl1pPr algn="ctr">
              <a:defRPr sz="4000"/>
            </a:lvl1pPr>
          </a:lstStyle>
          <a:p>
            <a:r>
              <a:rPr lang="nl-NL"/>
              <a:t>Name of meeting </a:t>
            </a:r>
            <a:r>
              <a:rPr lang="nl-NL" err="1"/>
              <a:t>to</a:t>
            </a:r>
            <a:r>
              <a:rPr lang="nl-NL"/>
              <a:t> </a:t>
            </a:r>
            <a:r>
              <a:rPr lang="nl-NL" err="1"/>
              <a:t>be</a:t>
            </a:r>
            <a:r>
              <a:rPr lang="nl-NL"/>
              <a:t> </a:t>
            </a:r>
            <a:r>
              <a:rPr lang="nl-NL" err="1"/>
              <a:t>added</a:t>
            </a:r>
            <a:r>
              <a:rPr lang="nl-NL"/>
              <a:t> here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099924"/>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Speakers Name </a:t>
            </a:r>
            <a:r>
              <a:rPr lang="nl-NL" dirty="0" err="1"/>
              <a:t>and</a:t>
            </a:r>
            <a:r>
              <a:rPr lang="nl-NL" dirty="0"/>
              <a:t> </a:t>
            </a:r>
            <a:r>
              <a:rPr lang="nl-NL" dirty="0" err="1"/>
              <a:t>role</a:t>
            </a:r>
            <a:r>
              <a:rPr lang="nl-NL" dirty="0"/>
              <a:t> </a:t>
            </a:r>
            <a:r>
              <a:rPr lang="nl-NL" dirty="0" err="1"/>
              <a:t>within</a:t>
            </a:r>
            <a:r>
              <a:rPr lang="nl-NL" dirty="0"/>
              <a:t> </a:t>
            </a:r>
            <a:r>
              <a:rPr lang="nl-NL" dirty="0" err="1"/>
              <a:t>Scar</a:t>
            </a:r>
            <a:endParaRPr lang="nl-BE" dirty="0"/>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5225" y="4323202"/>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3880905"/>
            <a:ext cx="10986494" cy="652594"/>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dirty="0"/>
              <a:t>Date </a:t>
            </a:r>
            <a:r>
              <a:rPr lang="nl-NL" dirty="0" err="1"/>
              <a:t>to</a:t>
            </a:r>
            <a:r>
              <a:rPr lang="nl-NL" dirty="0"/>
              <a:t> </a:t>
            </a:r>
            <a:r>
              <a:rPr lang="nl-NL" dirty="0" err="1"/>
              <a:t>be</a:t>
            </a:r>
            <a:r>
              <a:rPr lang="nl-NL" dirty="0"/>
              <a:t> </a:t>
            </a:r>
            <a:r>
              <a:rPr lang="nl-NL" dirty="0" err="1"/>
              <a:t>added</a:t>
            </a:r>
            <a:endParaRPr lang="nl-BE" dirty="0"/>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3474" t="30666" r="13537" b="45734"/>
          <a:stretch/>
        </p:blipFill>
        <p:spPr>
          <a:xfrm>
            <a:off x="-8788" y="-156097"/>
            <a:ext cx="2399027" cy="1097228"/>
          </a:xfrm>
          <a:prstGeom prst="rect">
            <a:avLst/>
          </a:prstGeom>
        </p:spPr>
      </p:pic>
    </p:spTree>
    <p:extLst>
      <p:ext uri="{BB962C8B-B14F-4D97-AF65-F5344CB8AC3E}">
        <p14:creationId xmlns:p14="http://schemas.microsoft.com/office/powerpoint/2010/main" val="694843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itle and info - no pictur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482207">
            <a:off x="9377607" y="36749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a:t>Name of meeting </a:t>
            </a:r>
            <a:r>
              <a:rPr lang="nl-NL" err="1"/>
              <a:t>to</a:t>
            </a:r>
            <a:r>
              <a:rPr lang="nl-NL"/>
              <a:t> </a:t>
            </a:r>
            <a:r>
              <a:rPr lang="nl-NL" err="1"/>
              <a:t>be</a:t>
            </a:r>
            <a:r>
              <a:rPr lang="nl-NL"/>
              <a:t> </a:t>
            </a:r>
            <a:r>
              <a:rPr lang="nl-NL" err="1"/>
              <a:t>added</a:t>
            </a:r>
            <a:r>
              <a:rPr lang="nl-NL"/>
              <a:t> here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Speakers Name </a:t>
            </a:r>
            <a:r>
              <a:rPr lang="nl-NL" err="1"/>
              <a:t>and</a:t>
            </a:r>
            <a:r>
              <a:rPr lang="nl-NL"/>
              <a:t> </a:t>
            </a:r>
            <a:r>
              <a:rPr lang="nl-NL" err="1"/>
              <a:t>role</a:t>
            </a:r>
            <a:r>
              <a:rPr lang="nl-NL"/>
              <a:t> </a:t>
            </a:r>
            <a:r>
              <a:rPr lang="nl-NL" err="1"/>
              <a:t>within</a:t>
            </a:r>
            <a:r>
              <a:rPr lang="nl-NL"/>
              <a:t> </a:t>
            </a:r>
            <a:r>
              <a:rPr lang="nl-NL" err="1"/>
              <a:t>Scar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a:t>Date </a:t>
            </a:r>
            <a:r>
              <a:rPr lang="nl-NL" err="1"/>
              <a:t>to</a:t>
            </a:r>
            <a:r>
              <a:rPr lang="nl-NL"/>
              <a:t> </a:t>
            </a:r>
            <a:r>
              <a:rPr lang="nl-NL" err="1"/>
              <a:t>be</a:t>
            </a:r>
            <a:r>
              <a:rPr lang="nl-NL"/>
              <a:t> </a:t>
            </a:r>
            <a:r>
              <a:rPr lang="nl-NL" err="1"/>
              <a:t>added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607023" y="408254"/>
            <a:ext cx="2399027" cy="1097228"/>
          </a:xfrm>
          <a:prstGeom prst="rect">
            <a:avLst/>
          </a:prstGeom>
        </p:spPr>
      </p:pic>
    </p:spTree>
    <p:extLst>
      <p:ext uri="{BB962C8B-B14F-4D97-AF65-F5344CB8AC3E}">
        <p14:creationId xmlns:p14="http://schemas.microsoft.com/office/powerpoint/2010/main" val="208316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king grou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1EE1F3E-9CB4-4B1E-904C-D1BFAC3547BF}"/>
              </a:ext>
            </a:extLst>
          </p:cNvPr>
          <p:cNvSpPr/>
          <p:nvPr userDrawn="1"/>
        </p:nvSpPr>
        <p:spPr>
          <a:xfrm>
            <a:off x="0" y="0"/>
            <a:ext cx="12192000" cy="6787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131" y="40350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a:t>Name of </a:t>
            </a:r>
            <a:r>
              <a:rPr lang="nl-NL" err="1"/>
              <a:t>the</a:t>
            </a:r>
            <a:r>
              <a:rPr lang="nl-NL"/>
              <a:t> </a:t>
            </a:r>
            <a:r>
              <a:rPr lang="nl-NL" err="1"/>
              <a:t>working</a:t>
            </a:r>
            <a:r>
              <a:rPr lang="nl-NL"/>
              <a:t> </a:t>
            </a:r>
            <a:r>
              <a:rPr lang="nl-NL" err="1"/>
              <a:t>group</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Name of </a:t>
            </a:r>
            <a:r>
              <a:rPr lang="nl-NL" err="1"/>
              <a:t>the</a:t>
            </a:r>
            <a:r>
              <a:rPr lang="nl-NL"/>
              <a:t> </a:t>
            </a:r>
            <a:r>
              <a:rPr lang="nl-NL" err="1"/>
              <a:t>chair</a:t>
            </a:r>
            <a:r>
              <a:rPr lang="nl-NL"/>
              <a:t> &amp; co-</a:t>
            </a:r>
            <a:r>
              <a:rPr lang="nl-NL" err="1"/>
              <a:t>chair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err="1"/>
              <a:t>Mandate</a:t>
            </a:r>
            <a:r>
              <a:rPr lang="nl-NL"/>
              <a:t> </a:t>
            </a:r>
            <a:r>
              <a:rPr lang="nl-NL" err="1"/>
              <a:t>period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607023" y="408254"/>
            <a:ext cx="2399027" cy="1097228"/>
          </a:xfrm>
          <a:prstGeom prst="rect">
            <a:avLst/>
          </a:prstGeom>
        </p:spPr>
      </p:pic>
    </p:spTree>
    <p:extLst>
      <p:ext uri="{BB962C8B-B14F-4D97-AF65-F5344CB8AC3E}">
        <p14:creationId xmlns:p14="http://schemas.microsoft.com/office/powerpoint/2010/main" val="1880071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pic>
        <p:nvPicPr>
          <p:cNvPr id="1026" name="Picture 2">
            <a:extLst>
              <a:ext uri="{FF2B5EF4-FFF2-40B4-BE49-F238E27FC236}">
                <a16:creationId xmlns:a16="http://schemas.microsoft.com/office/drawing/2014/main" id="{8F32EF6A-3C11-4340-A2B7-C73977853E9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4744" y="3923606"/>
            <a:ext cx="2899056" cy="29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8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sic content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pic>
        <p:nvPicPr>
          <p:cNvPr id="2050" name="Picture 2">
            <a:extLst>
              <a:ext uri="{FF2B5EF4-FFF2-40B4-BE49-F238E27FC236}">
                <a16:creationId xmlns:a16="http://schemas.microsoft.com/office/drawing/2014/main" id="{4469FBCC-D71C-4144-9126-743CAC449D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04168" y="3783264"/>
            <a:ext cx="2832582" cy="307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156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sic content alternative no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709301" y="365126"/>
            <a:ext cx="10644499" cy="523637"/>
          </a:xfrm>
        </p:spPr>
        <p:txBody>
          <a:bodyPr anchor="b">
            <a:normAutofit/>
          </a:bodyPr>
          <a:lstStyle>
            <a:lvl1pPr>
              <a:defRPr sz="3600"/>
            </a:lvl1pPr>
          </a:lstStyle>
          <a:p>
            <a:r>
              <a:rPr lang="en-US" dirty="0"/>
              <a:t>Click to edit Master title style</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291269" y="1025326"/>
            <a:ext cx="11715572" cy="5300138"/>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291269" y="89766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102282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king grou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1EE1F3E-9CB4-4B1E-904C-D1BFAC3547BF}"/>
              </a:ext>
            </a:extLst>
          </p:cNvPr>
          <p:cNvSpPr/>
          <p:nvPr userDrawn="1"/>
        </p:nvSpPr>
        <p:spPr>
          <a:xfrm>
            <a:off x="0" y="0"/>
            <a:ext cx="12192000" cy="6787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131" y="40350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dirty="0"/>
              <a:t>Name of the working group</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Name of </a:t>
            </a:r>
            <a:r>
              <a:rPr lang="nl-NL" err="1"/>
              <a:t>the</a:t>
            </a:r>
            <a:r>
              <a:rPr lang="nl-NL"/>
              <a:t> </a:t>
            </a:r>
            <a:r>
              <a:rPr lang="nl-NL" err="1"/>
              <a:t>chair</a:t>
            </a:r>
            <a:r>
              <a:rPr lang="nl-NL"/>
              <a:t> &amp; co-</a:t>
            </a:r>
            <a:r>
              <a:rPr lang="nl-NL" err="1"/>
              <a:t>chair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err="1"/>
              <a:t>Mandate</a:t>
            </a:r>
            <a:r>
              <a:rPr lang="nl-NL"/>
              <a:t> </a:t>
            </a:r>
            <a:r>
              <a:rPr lang="nl-NL" err="1"/>
              <a:t>period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7023" y="408254"/>
            <a:ext cx="2399027" cy="1097228"/>
          </a:xfrm>
          <a:prstGeom prst="rect">
            <a:avLst/>
          </a:prstGeom>
        </p:spPr>
      </p:pic>
    </p:spTree>
    <p:extLst>
      <p:ext uri="{BB962C8B-B14F-4D97-AF65-F5344CB8AC3E}">
        <p14:creationId xmlns:p14="http://schemas.microsoft.com/office/powerpoint/2010/main" val="2928429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sic content no logo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27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5" name="Afbeelding 17">
            <a:extLst>
              <a:ext uri="{FF2B5EF4-FFF2-40B4-BE49-F238E27FC236}">
                <a16:creationId xmlns:a16="http://schemas.microsoft.com/office/drawing/2014/main" id="{6E180DE2-5CA8-4A33-B86E-F42F9E8FB35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pic>
        <p:nvPicPr>
          <p:cNvPr id="6" name="Graphic 5">
            <a:extLst>
              <a:ext uri="{FF2B5EF4-FFF2-40B4-BE49-F238E27FC236}">
                <a16:creationId xmlns:a16="http://schemas.microsoft.com/office/drawing/2014/main" id="{ED870AF0-0ADF-4C34-BBAC-2D61E84C0EB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39808"/>
          <a:stretch/>
        </p:blipFill>
        <p:spPr>
          <a:xfrm>
            <a:off x="8937432" y="5770439"/>
            <a:ext cx="2469823" cy="1022919"/>
          </a:xfrm>
          <a:prstGeom prst="rect">
            <a:avLst/>
          </a:prstGeom>
        </p:spPr>
      </p:pic>
    </p:spTree>
    <p:extLst>
      <p:ext uri="{BB962C8B-B14F-4D97-AF65-F5344CB8AC3E}">
        <p14:creationId xmlns:p14="http://schemas.microsoft.com/office/powerpoint/2010/main" val="3499784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no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ED870AF0-0ADF-4C34-BBAC-2D61E84C0EB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spTree>
    <p:extLst>
      <p:ext uri="{BB962C8B-B14F-4D97-AF65-F5344CB8AC3E}">
        <p14:creationId xmlns:p14="http://schemas.microsoft.com/office/powerpoint/2010/main" val="271886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basic content split in tw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03C0-2440-4B98-B300-675329F5AABC}"/>
              </a:ext>
            </a:extLst>
          </p:cNvPr>
          <p:cNvSpPr>
            <a:spLocks noGrp="1"/>
          </p:cNvSpPr>
          <p:nvPr>
            <p:ph type="title"/>
          </p:nvPr>
        </p:nvSpPr>
        <p:spPr/>
        <p:txBody>
          <a:body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DEB20084-1B3B-4B85-A684-2B95C1C18E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jdelijke aanduiding voor inhoud 3">
            <a:extLst>
              <a:ext uri="{FF2B5EF4-FFF2-40B4-BE49-F238E27FC236}">
                <a16:creationId xmlns:a16="http://schemas.microsoft.com/office/drawing/2014/main" id="{DD1EBA27-9AD4-4643-AE83-420CDEBF81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ijdelijke aanduiding voor dianummer 5">
            <a:extLst>
              <a:ext uri="{FF2B5EF4-FFF2-40B4-BE49-F238E27FC236}">
                <a16:creationId xmlns:a16="http://schemas.microsoft.com/office/drawing/2014/main" id="{1B663E5C-33D2-444B-A33C-2AA66ED361C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810D0735-3D68-4A77-B480-128DD11B96B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7" name="Afbeelding 17">
            <a:extLst>
              <a:ext uri="{FF2B5EF4-FFF2-40B4-BE49-F238E27FC236}">
                <a16:creationId xmlns:a16="http://schemas.microsoft.com/office/drawing/2014/main" id="{FBAA2B91-8B14-43E3-9375-FACB916652B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2266008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721ED-C43D-4147-AB34-83BE99558568}"/>
              </a:ext>
            </a:extLst>
          </p:cNvPr>
          <p:cNvSpPr>
            <a:spLocks noGrp="1"/>
          </p:cNvSpPr>
          <p:nvPr>
            <p:ph type="title"/>
          </p:nvPr>
        </p:nvSpPr>
        <p:spPr>
          <a:xfrm>
            <a:off x="839788" y="365125"/>
            <a:ext cx="10515600" cy="1325563"/>
          </a:xfrm>
        </p:spPr>
        <p:txBody>
          <a:bodyPr/>
          <a:lstStyle/>
          <a:p>
            <a:r>
              <a:rPr lang="en-US"/>
              <a:t>Click to edit Master title style</a:t>
            </a:r>
            <a:endParaRPr lang="nl-BE" dirty="0"/>
          </a:p>
        </p:txBody>
      </p:sp>
      <p:sp>
        <p:nvSpPr>
          <p:cNvPr id="3" name="Tijdelijke aanduiding voor tekst 2">
            <a:extLst>
              <a:ext uri="{FF2B5EF4-FFF2-40B4-BE49-F238E27FC236}">
                <a16:creationId xmlns:a16="http://schemas.microsoft.com/office/drawing/2014/main" id="{4911A4A0-CB08-4707-BCB7-443F0ED37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a:extLst>
              <a:ext uri="{FF2B5EF4-FFF2-40B4-BE49-F238E27FC236}">
                <a16:creationId xmlns:a16="http://schemas.microsoft.com/office/drawing/2014/main" id="{89B7C50E-58C7-432F-B25D-BC8BB2F528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ijdelijke aanduiding voor tekst 4">
            <a:extLst>
              <a:ext uri="{FF2B5EF4-FFF2-40B4-BE49-F238E27FC236}">
                <a16:creationId xmlns:a16="http://schemas.microsoft.com/office/drawing/2014/main" id="{11597D5A-D11D-4D1E-9F9E-788CF5325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a:extLst>
              <a:ext uri="{FF2B5EF4-FFF2-40B4-BE49-F238E27FC236}">
                <a16:creationId xmlns:a16="http://schemas.microsoft.com/office/drawing/2014/main" id="{3D192990-D070-4A08-BD66-1F56D0C4E5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0" name="Tijdelijke aanduiding voor dianummer 5">
            <a:extLst>
              <a:ext uri="{FF2B5EF4-FFF2-40B4-BE49-F238E27FC236}">
                <a16:creationId xmlns:a16="http://schemas.microsoft.com/office/drawing/2014/main" id="{E00B7878-F128-4F45-99AF-1FC5484E30EB}"/>
              </a:ext>
            </a:extLst>
          </p:cNvPr>
          <p:cNvSpPr>
            <a:spLocks noGrp="1"/>
          </p:cNvSpPr>
          <p:nvPr>
            <p:ph type="sldNum" sz="quarter" idx="10"/>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8" name="Graphic 7">
            <a:extLst>
              <a:ext uri="{FF2B5EF4-FFF2-40B4-BE49-F238E27FC236}">
                <a16:creationId xmlns:a16="http://schemas.microsoft.com/office/drawing/2014/main" id="{B087BAAE-E4D5-4E25-A1A8-0253207B87D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9" name="Afbeelding 17">
            <a:extLst>
              <a:ext uri="{FF2B5EF4-FFF2-40B4-BE49-F238E27FC236}">
                <a16:creationId xmlns:a16="http://schemas.microsoft.com/office/drawing/2014/main" id="{A66DCE04-BA2F-438A-9AD6-6BAAB45333F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3331951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3" name="Graphic 2">
            <a:extLst>
              <a:ext uri="{FF2B5EF4-FFF2-40B4-BE49-F238E27FC236}">
                <a16:creationId xmlns:a16="http://schemas.microsoft.com/office/drawing/2014/main" id="{3255AAD2-62B8-44EC-849F-F38479BEF9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4" name="Afbeelding 17">
            <a:extLst>
              <a:ext uri="{FF2B5EF4-FFF2-40B4-BE49-F238E27FC236}">
                <a16:creationId xmlns:a16="http://schemas.microsoft.com/office/drawing/2014/main" id="{1CB25BBD-B675-45A3-AD0A-CC9FB3214EFA}"/>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1879490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no logo">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3" name="Graphic 2">
            <a:extLst>
              <a:ext uri="{FF2B5EF4-FFF2-40B4-BE49-F238E27FC236}">
                <a16:creationId xmlns:a16="http://schemas.microsoft.com/office/drawing/2014/main" id="{3255AAD2-62B8-44EC-849F-F38479BEF9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spTree>
    <p:extLst>
      <p:ext uri="{BB962C8B-B14F-4D97-AF65-F5344CB8AC3E}">
        <p14:creationId xmlns:p14="http://schemas.microsoft.com/office/powerpoint/2010/main" val="2029753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basic content split in two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68791-EAF0-4FA1-9221-3518DF449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94E36209-474F-444B-B376-392F743C4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jdelijke aanduiding voor tekst 3">
            <a:extLst>
              <a:ext uri="{FF2B5EF4-FFF2-40B4-BE49-F238E27FC236}">
                <a16:creationId xmlns:a16="http://schemas.microsoft.com/office/drawing/2014/main" id="{4E296A36-0C59-4BAA-9AB1-96A3D5C8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jdelijke aanduiding voor dianummer 5">
            <a:extLst>
              <a:ext uri="{FF2B5EF4-FFF2-40B4-BE49-F238E27FC236}">
                <a16:creationId xmlns:a16="http://schemas.microsoft.com/office/drawing/2014/main" id="{E4B78892-AA2A-4524-B118-DAC959B921EB}"/>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72A52784-1D0C-4118-B640-462CF66D71C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7" name="Afbeelding 17">
            <a:extLst>
              <a:ext uri="{FF2B5EF4-FFF2-40B4-BE49-F238E27FC236}">
                <a16:creationId xmlns:a16="http://schemas.microsoft.com/office/drawing/2014/main" id="{10D8038B-26CA-4555-A79F-81A31A3DB17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322102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sic content and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E6EF-5F21-453F-B691-8D3D3C988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Tijdelijke aanduiding voor afbeelding 2">
            <a:extLst>
              <a:ext uri="{FF2B5EF4-FFF2-40B4-BE49-F238E27FC236}">
                <a16:creationId xmlns:a16="http://schemas.microsoft.com/office/drawing/2014/main" id="{FF2A0FEC-1C06-4F0F-BFDD-715D608BF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ijdelijke aanduiding voor tekst 3">
            <a:extLst>
              <a:ext uri="{FF2B5EF4-FFF2-40B4-BE49-F238E27FC236}">
                <a16:creationId xmlns:a16="http://schemas.microsoft.com/office/drawing/2014/main" id="{50E4E925-AECA-4688-96FC-3FF027F5B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jdelijke aanduiding voor dianummer 5">
            <a:extLst>
              <a:ext uri="{FF2B5EF4-FFF2-40B4-BE49-F238E27FC236}">
                <a16:creationId xmlns:a16="http://schemas.microsoft.com/office/drawing/2014/main" id="{854C9920-ECB8-492A-83B8-9649CA0CDA9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08D6E8EC-CA14-4989-B87A-D3307E490B8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7" name="Afbeelding 17">
            <a:extLst>
              <a:ext uri="{FF2B5EF4-FFF2-40B4-BE49-F238E27FC236}">
                <a16:creationId xmlns:a16="http://schemas.microsoft.com/office/drawing/2014/main" id="{5FCD18F1-DA33-4730-B6A1-198C4D00A6A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1893053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B1B0-8E71-4853-96E7-D822F61F8748}"/>
              </a:ext>
            </a:extLst>
          </p:cNvPr>
          <p:cNvSpPr>
            <a:spLocks noGrp="1"/>
          </p:cNvSpPr>
          <p:nvPr>
            <p:ph type="title"/>
          </p:nvPr>
        </p:nvSpPr>
        <p:spPr/>
        <p:txBody>
          <a:bodyPr/>
          <a:lstStyle/>
          <a:p>
            <a:r>
              <a:rPr lang="en-US"/>
              <a:t>Click to edit Master title style</a:t>
            </a:r>
            <a:endParaRPr lang="nl-BE"/>
          </a:p>
        </p:txBody>
      </p:sp>
      <p:sp>
        <p:nvSpPr>
          <p:cNvPr id="3" name="Slide Number Placeholder 2">
            <a:extLst>
              <a:ext uri="{FF2B5EF4-FFF2-40B4-BE49-F238E27FC236}">
                <a16:creationId xmlns:a16="http://schemas.microsoft.com/office/drawing/2014/main" id="{F115E9B9-BE50-47CD-924E-C57BB3F1937B}"/>
              </a:ext>
            </a:extLst>
          </p:cNvPr>
          <p:cNvSpPr>
            <a:spLocks noGrp="1"/>
          </p:cNvSpPr>
          <p:nvPr>
            <p:ph type="sldNum" sz="quarter" idx="10"/>
          </p:nvPr>
        </p:nvSpPr>
        <p:spPr/>
        <p:txBody>
          <a:bodyPr/>
          <a:lstStyle/>
          <a:p>
            <a:fld id="{58552FB4-6126-419A-8B17-AF4C32E2283C}" type="slidenum">
              <a:rPr lang="nl-BE" smtClean="0"/>
              <a:pPr/>
              <a:t>‹N°›</a:t>
            </a:fld>
            <a:endParaRPr lang="nl-BE"/>
          </a:p>
        </p:txBody>
      </p:sp>
      <p:sp>
        <p:nvSpPr>
          <p:cNvPr id="4" name="Rechthoek 6">
            <a:extLst>
              <a:ext uri="{FF2B5EF4-FFF2-40B4-BE49-F238E27FC236}">
                <a16:creationId xmlns:a16="http://schemas.microsoft.com/office/drawing/2014/main" id="{6296D221-D969-4CA1-9F74-E92CD9DDA4CA}"/>
              </a:ext>
            </a:extLst>
          </p:cNvPr>
          <p:cNvSpPr/>
          <p:nvPr userDrawn="1"/>
        </p:nvSpPr>
        <p:spPr>
          <a:xfrm>
            <a:off x="3079" y="-1"/>
            <a:ext cx="9057989" cy="6787144"/>
          </a:xfrm>
          <a:prstGeom prst="rect">
            <a:avLst/>
          </a:prstGeom>
          <a:solidFill>
            <a:srgbClr val="EE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 name="Afbeelding 11">
            <a:extLst>
              <a:ext uri="{FF2B5EF4-FFF2-40B4-BE49-F238E27FC236}">
                <a16:creationId xmlns:a16="http://schemas.microsoft.com/office/drawing/2014/main" id="{A3BD4694-7150-49D3-9B48-E7E05F0A165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27213" y="6209211"/>
            <a:ext cx="1439141" cy="648789"/>
          </a:xfrm>
          <a:prstGeom prst="rect">
            <a:avLst/>
          </a:prstGeom>
        </p:spPr>
      </p:pic>
      <p:pic>
        <p:nvPicPr>
          <p:cNvPr id="7" name="Graphic 6">
            <a:extLst>
              <a:ext uri="{FF2B5EF4-FFF2-40B4-BE49-F238E27FC236}">
                <a16:creationId xmlns:a16="http://schemas.microsoft.com/office/drawing/2014/main" id="{049AEA6A-35F1-4780-BAA5-F416AC921E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00015" y="4069707"/>
            <a:ext cx="2895985" cy="2597045"/>
          </a:xfrm>
          <a:prstGeom prst="rect">
            <a:avLst/>
          </a:prstGeom>
        </p:spPr>
      </p:pic>
      <p:grpSp>
        <p:nvGrpSpPr>
          <p:cNvPr id="8" name="Group 7">
            <a:extLst>
              <a:ext uri="{FF2B5EF4-FFF2-40B4-BE49-F238E27FC236}">
                <a16:creationId xmlns:a16="http://schemas.microsoft.com/office/drawing/2014/main" id="{796FFF25-D291-4F77-AC82-D2B174040F67}"/>
              </a:ext>
            </a:extLst>
          </p:cNvPr>
          <p:cNvGrpSpPr/>
          <p:nvPr userDrawn="1"/>
        </p:nvGrpSpPr>
        <p:grpSpPr>
          <a:xfrm>
            <a:off x="221941" y="2691141"/>
            <a:ext cx="3673636" cy="2517617"/>
            <a:chOff x="6979569" y="928093"/>
            <a:chExt cx="3673636" cy="2517617"/>
          </a:xfrm>
        </p:grpSpPr>
        <p:pic>
          <p:nvPicPr>
            <p:cNvPr id="9" name="Graphic 8">
              <a:extLst>
                <a:ext uri="{FF2B5EF4-FFF2-40B4-BE49-F238E27FC236}">
                  <a16:creationId xmlns:a16="http://schemas.microsoft.com/office/drawing/2014/main" id="{F1D547AD-F73E-4084-AD9D-9D5F33D97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04482" y="928093"/>
              <a:ext cx="3648723" cy="2517617"/>
            </a:xfrm>
            <a:prstGeom prst="rect">
              <a:avLst/>
            </a:prstGeom>
          </p:spPr>
        </p:pic>
        <p:sp>
          <p:nvSpPr>
            <p:cNvPr id="11" name="TextBox 10">
              <a:extLst>
                <a:ext uri="{FF2B5EF4-FFF2-40B4-BE49-F238E27FC236}">
                  <a16:creationId xmlns:a16="http://schemas.microsoft.com/office/drawing/2014/main" id="{B2CDEEF0-7F1E-456A-B96B-F1497E5FB91D}"/>
                </a:ext>
              </a:extLst>
            </p:cNvPr>
            <p:cNvSpPr txBox="1"/>
            <p:nvPr/>
          </p:nvSpPr>
          <p:spPr>
            <a:xfrm>
              <a:off x="6979569" y="2510253"/>
              <a:ext cx="2312200" cy="646331"/>
            </a:xfrm>
            <a:prstGeom prst="rect">
              <a:avLst/>
            </a:prstGeom>
            <a:noFill/>
          </p:spPr>
          <p:txBody>
            <a:bodyPr wrap="square">
              <a:spAutoFit/>
            </a:bodyPr>
            <a:lstStyle/>
            <a:p>
              <a:pPr algn="ctr"/>
              <a:r>
                <a:rPr lang="nl-NL" sz="1800" b="1" dirty="0">
                  <a:latin typeface="Avenir Next LT Pro Demi" panose="020B0704020202020204" pitchFamily="34" charset="0"/>
                  <a:sym typeface="Wingdings" panose="05000000000000000000" pitchFamily="2" charset="2"/>
                </a:rPr>
                <a:t>More </a:t>
              </a:r>
            </a:p>
            <a:p>
              <a:pPr algn="ctr"/>
              <a:r>
                <a:rPr lang="nl-NL" sz="1800" b="1" dirty="0">
                  <a:latin typeface="Avenir Next LT Pro Demi" panose="020B0704020202020204" pitchFamily="34" charset="0"/>
                  <a:sym typeface="Wingdings" panose="05000000000000000000" pitchFamily="2" charset="2"/>
                </a:rPr>
                <a:t>information</a:t>
              </a:r>
              <a:endParaRPr lang="nl-BE" b="1" dirty="0">
                <a:latin typeface="Avenir Next LT Pro Demi" panose="020B0704020202020204" pitchFamily="34" charset="0"/>
              </a:endParaRPr>
            </a:p>
          </p:txBody>
        </p:sp>
      </p:grpSp>
      <p:cxnSp>
        <p:nvCxnSpPr>
          <p:cNvPr id="12" name="Rechte verbindingslijn 12">
            <a:extLst>
              <a:ext uri="{FF2B5EF4-FFF2-40B4-BE49-F238E27FC236}">
                <a16:creationId xmlns:a16="http://schemas.microsoft.com/office/drawing/2014/main" id="{F6FCF5D2-41C2-4687-AF7B-27378EBADF99}"/>
              </a:ext>
            </a:extLst>
          </p:cNvPr>
          <p:cNvCxnSpPr>
            <a:cxnSpLocks/>
          </p:cNvCxnSpPr>
          <p:nvPr userDrawn="1"/>
        </p:nvCxnSpPr>
        <p:spPr>
          <a:xfrm>
            <a:off x="127213" y="749232"/>
            <a:ext cx="735885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8114BC5-A16A-4137-B4DA-A97712BC6A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1482207">
            <a:off x="9517639" y="-1245724"/>
            <a:ext cx="4327887" cy="2977904"/>
          </a:xfrm>
          <a:prstGeom prst="rect">
            <a:avLst/>
          </a:prstGeom>
        </p:spPr>
      </p:pic>
      <p:sp>
        <p:nvSpPr>
          <p:cNvPr id="14" name="Titel 3">
            <a:extLst>
              <a:ext uri="{FF2B5EF4-FFF2-40B4-BE49-F238E27FC236}">
                <a16:creationId xmlns:a16="http://schemas.microsoft.com/office/drawing/2014/main" id="{065CCE63-D58D-4A0C-BDBC-E61333FDED5F}"/>
              </a:ext>
            </a:extLst>
          </p:cNvPr>
          <p:cNvSpPr txBox="1">
            <a:spLocks/>
          </p:cNvSpPr>
          <p:nvPr userDrawn="1"/>
        </p:nvSpPr>
        <p:spPr>
          <a:xfrm>
            <a:off x="127213" y="235031"/>
            <a:ext cx="10148901" cy="11665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lang="nl-NL" sz="2800" b="1" kern="1200" dirty="0" smtClean="0">
                <a:solidFill>
                  <a:srgbClr val="425053"/>
                </a:solidFill>
                <a:latin typeface="Avenir Next LT Pro Demi" panose="020B0604020202020204" pitchFamily="34" charset="0"/>
                <a:ea typeface="+mj-ea"/>
                <a:cs typeface="+mj-cs"/>
              </a:defRPr>
            </a:lvl1pPr>
          </a:lstStyle>
          <a:p>
            <a:r>
              <a:rPr lang="en-US" dirty="0">
                <a:solidFill>
                  <a:schemeClr val="tx1"/>
                </a:solidFill>
              </a:rPr>
              <a:t>Thank you for your attention</a:t>
            </a:r>
          </a:p>
          <a:p>
            <a:br>
              <a:rPr lang="nl-BE" dirty="0"/>
            </a:br>
            <a:endParaRPr lang="nl-BE" dirty="0"/>
          </a:p>
        </p:txBody>
      </p:sp>
      <p:sp>
        <p:nvSpPr>
          <p:cNvPr id="15" name="Forma livre 37"/>
          <p:cNvSpPr/>
          <p:nvPr userDrawn="1"/>
        </p:nvSpPr>
        <p:spPr>
          <a:xfrm>
            <a:off x="5976992" y="-1"/>
            <a:ext cx="6205580" cy="6815719"/>
          </a:xfrm>
          <a:custGeom>
            <a:avLst/>
            <a:gdLst>
              <a:gd name="connsiteX0" fmla="*/ 3004004 w 5975020"/>
              <a:gd name="connsiteY0" fmla="*/ 0 h 6858000"/>
              <a:gd name="connsiteX1" fmla="*/ 5975020 w 5975020"/>
              <a:gd name="connsiteY1" fmla="*/ 0 h 6858000"/>
              <a:gd name="connsiteX2" fmla="*/ 5975020 w 5975020"/>
              <a:gd name="connsiteY2" fmla="*/ 6858000 h 6858000"/>
              <a:gd name="connsiteX3" fmla="*/ 246351 w 5975020"/>
              <a:gd name="connsiteY3" fmla="*/ 6858000 h 6858000"/>
              <a:gd name="connsiteX4" fmla="*/ 246584 w 5975020"/>
              <a:gd name="connsiteY4" fmla="*/ 6857494 h 6858000"/>
              <a:gd name="connsiteX5" fmla="*/ 170712 w 5975020"/>
              <a:gd name="connsiteY5" fmla="*/ 6718073 h 6858000"/>
              <a:gd name="connsiteX6" fmla="*/ 170712 w 5975020"/>
              <a:gd name="connsiteY6" fmla="*/ 5327030 h 6858000"/>
              <a:gd name="connsiteX7" fmla="*/ 3004237 w 5975020"/>
              <a:gd name="connsiteY7" fmla="*/ 506 h 6858000"/>
              <a:gd name="connsiteX8" fmla="*/ 3004004 w 597502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020" h="6858000">
                <a:moveTo>
                  <a:pt x="3004004" y="0"/>
                </a:moveTo>
                <a:lnTo>
                  <a:pt x="5975020" y="0"/>
                </a:lnTo>
                <a:lnTo>
                  <a:pt x="5975020" y="6858000"/>
                </a:lnTo>
                <a:lnTo>
                  <a:pt x="246351" y="6858000"/>
                </a:lnTo>
                <a:lnTo>
                  <a:pt x="246584" y="6857494"/>
                </a:lnTo>
                <a:cubicBezTo>
                  <a:pt x="246584" y="6857494"/>
                  <a:pt x="246584" y="6857494"/>
                  <a:pt x="170712" y="6718073"/>
                </a:cubicBezTo>
                <a:cubicBezTo>
                  <a:pt x="-56904" y="6290303"/>
                  <a:pt x="-56904" y="5754799"/>
                  <a:pt x="170712" y="5327030"/>
                </a:cubicBezTo>
                <a:cubicBezTo>
                  <a:pt x="170712" y="5327030"/>
                  <a:pt x="170712" y="5327030"/>
                  <a:pt x="3004237" y="506"/>
                </a:cubicBezTo>
                <a:lnTo>
                  <a:pt x="3004004" y="0"/>
                </a:lnTo>
                <a:close/>
              </a:path>
            </a:pathLst>
          </a:custGeom>
          <a:blipFill dpi="0" rotWithShape="1">
            <a:blip r:embed="rId9">
              <a:extLst>
                <a:ext uri="{28A0092B-C50C-407E-A947-70E740481C1C}">
                  <a14:useLocalDpi xmlns:a14="http://schemas.microsoft.com/office/drawing/2010/main" val="0"/>
                </a:ext>
              </a:extLst>
            </a:blip>
            <a:srcRect/>
            <a:stretch>
              <a:fillRect l="-53156" r="-5532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761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256673" y="137463"/>
            <a:ext cx="11832657" cy="526502"/>
          </a:xfrm>
        </p:spPr>
        <p:txBody>
          <a:bodyPr anchor="b">
            <a:normAutofit/>
          </a:bodyPr>
          <a:lstStyle>
            <a:lvl1pPr>
              <a:defRPr sz="3600"/>
            </a:lvl1pPr>
          </a:lstStyle>
          <a:p>
            <a:r>
              <a:rPr lang="nl-NL" dirty="0"/>
              <a:t>Klik om stijl te </a:t>
            </a:r>
            <a:r>
              <a:rPr lang="en-IE" noProof="0" dirty="0" err="1"/>
              <a:t>bewerken</a:t>
            </a:r>
            <a:endParaRPr lang="en-IE" noProof="0"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256673" y="799023"/>
            <a:ext cx="11832657" cy="5867729"/>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9808"/>
          <a:stretch/>
        </p:blipFill>
        <p:spPr>
          <a:xfrm rot="10800000">
            <a:off x="10711226" y="2406"/>
            <a:ext cx="1760435" cy="729114"/>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256673" y="663964"/>
            <a:ext cx="1193532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4004" y="6194035"/>
            <a:ext cx="1151168" cy="526502"/>
          </a:xfrm>
          <a:prstGeom prst="rect">
            <a:avLst/>
          </a:prstGeom>
        </p:spPr>
      </p:pic>
    </p:spTree>
    <p:extLst>
      <p:ext uri="{BB962C8B-B14F-4D97-AF65-F5344CB8AC3E}">
        <p14:creationId xmlns:p14="http://schemas.microsoft.com/office/powerpoint/2010/main" val="658560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title and info">
    <p:spTree>
      <p:nvGrpSpPr>
        <p:cNvPr id="1" name=""/>
        <p:cNvGrpSpPr/>
        <p:nvPr/>
      </p:nvGrpSpPr>
      <p:grpSpPr>
        <a:xfrm>
          <a:off x="0" y="0"/>
          <a:ext cx="0" cy="0"/>
          <a:chOff x="0" y="0"/>
          <a:chExt cx="0" cy="0"/>
        </a:xfrm>
      </p:grpSpPr>
      <p:sp>
        <p:nvSpPr>
          <p:cNvPr id="30" name="Rectangle 6">
            <a:extLst>
              <a:ext uri="{FF2B5EF4-FFF2-40B4-BE49-F238E27FC236}">
                <a16:creationId xmlns:a16="http://schemas.microsoft.com/office/drawing/2014/main" id="{50F99E0C-32EE-4894-8BA1-EC4E269BFE9D}"/>
              </a:ext>
            </a:extLst>
          </p:cNvPr>
          <p:cNvSpPr/>
          <p:nvPr userDrawn="1"/>
        </p:nvSpPr>
        <p:spPr>
          <a:xfrm>
            <a:off x="0" y="1985438"/>
            <a:ext cx="10544110" cy="2887123"/>
          </a:xfrm>
          <a:prstGeom prst="rect">
            <a:avLst/>
          </a:prstGeom>
          <a:solidFill>
            <a:schemeClr val="accent2"/>
          </a:solidFill>
          <a:ln w="12700" cap="flat" cmpd="sng" algn="ctr">
            <a:noFill/>
            <a:prstDash val="solid"/>
            <a:miter lim="800000"/>
          </a:ln>
          <a:effectLst>
            <a:innerShdw blurRad="1066800" dist="50800" dir="162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87494" y="1985438"/>
            <a:ext cx="11145365" cy="797492"/>
          </a:xfrm>
        </p:spPr>
        <p:txBody>
          <a:bodyPr anchor="b">
            <a:normAutofit/>
          </a:bodyPr>
          <a:lstStyle>
            <a:lvl1pPr algn="l">
              <a:defRPr sz="3600" baseline="0">
                <a:solidFill>
                  <a:schemeClr val="bg1"/>
                </a:solidFill>
              </a:defRPr>
            </a:lvl1pPr>
          </a:lstStyle>
          <a:p>
            <a:r>
              <a:rPr lang="nl-NL" dirty="0"/>
              <a:t>PRESENTATION TITLE</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87494" y="2876675"/>
            <a:ext cx="11145365" cy="533198"/>
          </a:xfrm>
        </p:spPr>
        <p:txBody>
          <a:bodyPr>
            <a:normAutofit/>
          </a:bodyPr>
          <a:lstStyle>
            <a:lvl1pPr marL="0" indent="0" algn="l">
              <a:buNone/>
              <a:defRPr sz="28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Presentation Subtitle</a:t>
            </a:r>
            <a:endParaRPr lang="nl-BE" dirty="0"/>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
        <p:nvSpPr>
          <p:cNvPr id="29" name="Forma livre 39"/>
          <p:cNvSpPr/>
          <p:nvPr userDrawn="1"/>
        </p:nvSpPr>
        <p:spPr>
          <a:xfrm>
            <a:off x="9206446" y="-7238"/>
            <a:ext cx="14539" cy="7239"/>
          </a:xfrm>
          <a:custGeom>
            <a:avLst/>
            <a:gdLst>
              <a:gd name="connsiteX0" fmla="*/ 7477 w 14539"/>
              <a:gd name="connsiteY0" fmla="*/ 220 h 7239"/>
              <a:gd name="connsiteX1" fmla="*/ 11854 w 14539"/>
              <a:gd name="connsiteY1" fmla="*/ 1408 h 7239"/>
              <a:gd name="connsiteX2" fmla="*/ 14539 w 14539"/>
              <a:gd name="connsiteY2" fmla="*/ 7239 h 7239"/>
              <a:gd name="connsiteX3" fmla="*/ 0 w 14539"/>
              <a:gd name="connsiteY3" fmla="*/ 7239 h 7239"/>
              <a:gd name="connsiteX4" fmla="*/ 2408 w 14539"/>
              <a:gd name="connsiteY4" fmla="*/ 2708 h 7239"/>
              <a:gd name="connsiteX5" fmla="*/ 3099 w 14539"/>
              <a:gd name="connsiteY5" fmla="*/ 1408 h 7239"/>
              <a:gd name="connsiteX6" fmla="*/ 7477 w 14539"/>
              <a:gd name="connsiteY6" fmla="*/ 220 h 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 h="7239">
                <a:moveTo>
                  <a:pt x="7477" y="220"/>
                </a:moveTo>
                <a:cubicBezTo>
                  <a:pt x="8936" y="-177"/>
                  <a:pt x="10395" y="-177"/>
                  <a:pt x="11854" y="1408"/>
                </a:cubicBezTo>
                <a:lnTo>
                  <a:pt x="14539" y="7239"/>
                </a:lnTo>
                <a:lnTo>
                  <a:pt x="0" y="7239"/>
                </a:lnTo>
                <a:lnTo>
                  <a:pt x="2408" y="2708"/>
                </a:lnTo>
                <a:cubicBezTo>
                  <a:pt x="3099" y="1408"/>
                  <a:pt x="3099" y="1408"/>
                  <a:pt x="3099" y="1408"/>
                </a:cubicBezTo>
                <a:cubicBezTo>
                  <a:pt x="4558" y="1408"/>
                  <a:pt x="6017" y="616"/>
                  <a:pt x="7477" y="220"/>
                </a:cubicBezTo>
                <a:close/>
              </a:path>
            </a:pathLst>
          </a:custGeom>
          <a:solidFill>
            <a:srgbClr val="94005A"/>
          </a:solidFill>
          <a:ln w="12700" cap="flat" cmpd="sng" algn="ctr">
            <a:solidFill>
              <a:srgbClr val="94005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42" name="Forma livre 37"/>
          <p:cNvSpPr/>
          <p:nvPr userDrawn="1"/>
        </p:nvSpPr>
        <p:spPr>
          <a:xfrm>
            <a:off x="6343980" y="0"/>
            <a:ext cx="5848020" cy="6858000"/>
          </a:xfrm>
          <a:custGeom>
            <a:avLst/>
            <a:gdLst>
              <a:gd name="connsiteX0" fmla="*/ 3004004 w 5975020"/>
              <a:gd name="connsiteY0" fmla="*/ 0 h 6858000"/>
              <a:gd name="connsiteX1" fmla="*/ 5975020 w 5975020"/>
              <a:gd name="connsiteY1" fmla="*/ 0 h 6858000"/>
              <a:gd name="connsiteX2" fmla="*/ 5975020 w 5975020"/>
              <a:gd name="connsiteY2" fmla="*/ 6858000 h 6858000"/>
              <a:gd name="connsiteX3" fmla="*/ 246351 w 5975020"/>
              <a:gd name="connsiteY3" fmla="*/ 6858000 h 6858000"/>
              <a:gd name="connsiteX4" fmla="*/ 246584 w 5975020"/>
              <a:gd name="connsiteY4" fmla="*/ 6857494 h 6858000"/>
              <a:gd name="connsiteX5" fmla="*/ 170712 w 5975020"/>
              <a:gd name="connsiteY5" fmla="*/ 6718073 h 6858000"/>
              <a:gd name="connsiteX6" fmla="*/ 170712 w 5975020"/>
              <a:gd name="connsiteY6" fmla="*/ 5327030 h 6858000"/>
              <a:gd name="connsiteX7" fmla="*/ 3004237 w 5975020"/>
              <a:gd name="connsiteY7" fmla="*/ 506 h 6858000"/>
              <a:gd name="connsiteX8" fmla="*/ 3004004 w 597502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5020" h="6858000">
                <a:moveTo>
                  <a:pt x="3004004" y="0"/>
                </a:moveTo>
                <a:lnTo>
                  <a:pt x="5975020" y="0"/>
                </a:lnTo>
                <a:lnTo>
                  <a:pt x="5975020" y="6858000"/>
                </a:lnTo>
                <a:lnTo>
                  <a:pt x="246351" y="6858000"/>
                </a:lnTo>
                <a:lnTo>
                  <a:pt x="246584" y="6857494"/>
                </a:lnTo>
                <a:cubicBezTo>
                  <a:pt x="246584" y="6857494"/>
                  <a:pt x="246584" y="6857494"/>
                  <a:pt x="170712" y="6718073"/>
                </a:cubicBezTo>
                <a:cubicBezTo>
                  <a:pt x="-56904" y="6290303"/>
                  <a:pt x="-56904" y="5754799"/>
                  <a:pt x="170712" y="5327030"/>
                </a:cubicBezTo>
                <a:cubicBezTo>
                  <a:pt x="170712" y="5327030"/>
                  <a:pt x="170712" y="5327030"/>
                  <a:pt x="3004237" y="506"/>
                </a:cubicBezTo>
                <a:lnTo>
                  <a:pt x="3004004" y="0"/>
                </a:lnTo>
                <a:close/>
              </a:path>
            </a:pathLst>
          </a:custGeom>
          <a:blipFill dpi="0" rotWithShape="1">
            <a:blip r:embed="rId2">
              <a:extLst>
                <a:ext uri="{28A0092B-C50C-407E-A947-70E740481C1C}">
                  <a14:useLocalDpi xmlns:a14="http://schemas.microsoft.com/office/drawing/2010/main" val="0"/>
                </a:ext>
              </a:extLst>
            </a:blip>
            <a:srcRect/>
            <a:stretch>
              <a:fillRect l="-53156" r="-5532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39" name="Retângulo 1"/>
          <p:cNvSpPr/>
          <p:nvPr userDrawn="1"/>
        </p:nvSpPr>
        <p:spPr>
          <a:xfrm>
            <a:off x="10279094" y="6359752"/>
            <a:ext cx="1813317" cy="369332"/>
          </a:xfrm>
          <a:prstGeom prst="rect">
            <a:avLst/>
          </a:prstGeom>
        </p:spPr>
        <p:txBody>
          <a:bodyPr wrap="none">
            <a:spAutoFit/>
          </a:bodyPr>
          <a:lstStyle/>
          <a:p>
            <a:r>
              <a:rPr lang="en-GB" sz="1800" b="1" dirty="0">
                <a:solidFill>
                  <a:schemeClr val="tx1"/>
                </a:solidFill>
                <a:latin typeface="Avenir Next LT Pro Demi" panose="020B0704020202020204"/>
              </a:rPr>
              <a:t>scar-europe.org</a:t>
            </a:r>
          </a:p>
        </p:txBody>
      </p:sp>
      <p:grpSp>
        <p:nvGrpSpPr>
          <p:cNvPr id="52" name="Group 51"/>
          <p:cNvGrpSpPr/>
          <p:nvPr userDrawn="1"/>
        </p:nvGrpSpPr>
        <p:grpSpPr>
          <a:xfrm>
            <a:off x="0" y="6791416"/>
            <a:ext cx="12191999" cy="66584"/>
            <a:chOff x="0" y="6791416"/>
            <a:chExt cx="12191999" cy="66584"/>
          </a:xfrm>
        </p:grpSpPr>
        <p:sp>
          <p:nvSpPr>
            <p:cNvPr id="53"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54"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55"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grpSp>
      <p:pic>
        <p:nvPicPr>
          <p:cNvPr id="61" name="Picture 60"/>
          <p:cNvPicPr>
            <a:picLocks noChangeAspect="1"/>
          </p:cNvPicPr>
          <p:nvPr userDrawn="1"/>
        </p:nvPicPr>
        <p:blipFill rotWithShape="1">
          <a:blip r:embed="rId3"/>
          <a:srcRect t="15382" r="13686"/>
          <a:stretch/>
        </p:blipFill>
        <p:spPr>
          <a:xfrm>
            <a:off x="10760685" y="0"/>
            <a:ext cx="1431315" cy="2192474"/>
          </a:xfrm>
          <a:prstGeom prst="rect">
            <a:avLst/>
          </a:prstGeom>
        </p:spPr>
      </p:pic>
      <p:pic>
        <p:nvPicPr>
          <p:cNvPr id="69" name="Picture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12014" y="6203427"/>
            <a:ext cx="1078857" cy="556823"/>
          </a:xfrm>
          <a:prstGeom prst="rect">
            <a:avLst/>
          </a:prstGeom>
        </p:spPr>
      </p:pic>
      <p:sp>
        <p:nvSpPr>
          <p:cNvPr id="71" name="TextBox 70"/>
          <p:cNvSpPr txBox="1"/>
          <p:nvPr userDrawn="1"/>
        </p:nvSpPr>
        <p:spPr>
          <a:xfrm>
            <a:off x="0" y="6297172"/>
            <a:ext cx="1826101" cy="369332"/>
          </a:xfrm>
          <a:prstGeom prst="rect">
            <a:avLst/>
          </a:prstGeom>
          <a:noFill/>
        </p:spPr>
        <p:txBody>
          <a:bodyPr wrap="square" rtlCol="0">
            <a:spAutoFit/>
          </a:bodyPr>
          <a:lstStyle/>
          <a:p>
            <a:r>
              <a:rPr lang="en-IE" dirty="0">
                <a:latin typeface="Avenir Next LT Pro Demi" panose="020B0704020202020204"/>
              </a:rPr>
              <a:t>Supported by:</a:t>
            </a:r>
          </a:p>
        </p:txBody>
      </p:sp>
      <p:pic>
        <p:nvPicPr>
          <p:cNvPr id="23" name="Imagen 8" descr="scar-logo"/>
          <p:cNvPicPr/>
          <p:nvPr userDrawn="1"/>
        </p:nvPicPr>
        <p:blipFill>
          <a:blip r:embed="rId5" cstate="print"/>
          <a:srcRect/>
          <a:stretch>
            <a:fillRect/>
          </a:stretch>
        </p:blipFill>
        <p:spPr bwMode="auto">
          <a:xfrm>
            <a:off x="87494" y="66583"/>
            <a:ext cx="1738607" cy="587989"/>
          </a:xfrm>
          <a:prstGeom prst="rect">
            <a:avLst/>
          </a:prstGeom>
          <a:noFill/>
          <a:ln w="9525">
            <a:noFill/>
            <a:miter lim="800000"/>
            <a:headEnd/>
            <a:tailEnd/>
          </a:ln>
        </p:spPr>
      </p:pic>
      <p:pic>
        <p:nvPicPr>
          <p:cNvPr id="25" name="Image 24" descr="C:\Users\Monique AXELOS\AppData\Local\Microsoft\Windows\INetCache\Content.Word\Logo_SCAR-Food_color.jp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07705" y="118482"/>
            <a:ext cx="1199899" cy="536090"/>
          </a:xfrm>
          <a:prstGeom prst="rect">
            <a:avLst/>
          </a:prstGeom>
          <a:noFill/>
          <a:ln>
            <a:noFill/>
          </a:ln>
        </p:spPr>
      </p:pic>
    </p:spTree>
    <p:extLst>
      <p:ext uri="{BB962C8B-B14F-4D97-AF65-F5344CB8AC3E}">
        <p14:creationId xmlns:p14="http://schemas.microsoft.com/office/powerpoint/2010/main" val="1916026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orking grou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1EE1F3E-9CB4-4B1E-904C-D1BFAC3547BF}"/>
              </a:ext>
            </a:extLst>
          </p:cNvPr>
          <p:cNvSpPr/>
          <p:nvPr userDrawn="1"/>
        </p:nvSpPr>
        <p:spPr>
          <a:xfrm>
            <a:off x="0" y="0"/>
            <a:ext cx="12192000" cy="6787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131" y="40350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dirty="0"/>
              <a:t>Name of the working group</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Name of </a:t>
            </a:r>
            <a:r>
              <a:rPr lang="nl-NL" err="1"/>
              <a:t>the</a:t>
            </a:r>
            <a:r>
              <a:rPr lang="nl-NL"/>
              <a:t> </a:t>
            </a:r>
            <a:r>
              <a:rPr lang="nl-NL" err="1"/>
              <a:t>chair</a:t>
            </a:r>
            <a:r>
              <a:rPr lang="nl-NL"/>
              <a:t> &amp; co-</a:t>
            </a:r>
            <a:r>
              <a:rPr lang="nl-NL" err="1"/>
              <a:t>chair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err="1"/>
              <a:t>Mandate</a:t>
            </a:r>
            <a:r>
              <a:rPr lang="nl-NL"/>
              <a:t> </a:t>
            </a:r>
            <a:r>
              <a:rPr lang="nl-NL" err="1"/>
              <a:t>period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7023" y="408254"/>
            <a:ext cx="2399027" cy="1097228"/>
          </a:xfrm>
          <a:prstGeom prst="rect">
            <a:avLst/>
          </a:prstGeom>
        </p:spPr>
      </p:pic>
    </p:spTree>
    <p:extLst>
      <p:ext uri="{BB962C8B-B14F-4D97-AF65-F5344CB8AC3E}">
        <p14:creationId xmlns:p14="http://schemas.microsoft.com/office/powerpoint/2010/main" val="122627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154003" y="137464"/>
            <a:ext cx="11935327" cy="594050"/>
          </a:xfrm>
        </p:spPr>
        <p:txBody>
          <a:bodyPr anchor="b">
            <a:normAutofit/>
          </a:bodyPr>
          <a:lstStyle>
            <a:lvl1pPr>
              <a:defRPr sz="3600"/>
            </a:lvl1pPr>
          </a:lstStyle>
          <a:p>
            <a:r>
              <a:rPr lang="nl-NL" dirty="0"/>
              <a:t>Klik om stijl te </a:t>
            </a:r>
            <a:r>
              <a:rPr lang="en-IE" noProof="0" dirty="0" err="1"/>
              <a:t>bewerken</a:t>
            </a:r>
            <a:endParaRPr lang="en-IE" noProof="0"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102671" y="731514"/>
            <a:ext cx="11986660" cy="5935238"/>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9808"/>
          <a:stretch/>
        </p:blipFill>
        <p:spPr>
          <a:xfrm rot="10800000">
            <a:off x="11218115" y="48349"/>
            <a:ext cx="1142614" cy="473233"/>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102671" y="575367"/>
            <a:ext cx="1193532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549287" y="5930453"/>
            <a:ext cx="1540042" cy="704359"/>
          </a:xfrm>
          <a:prstGeom prst="rect">
            <a:avLst/>
          </a:prstGeom>
        </p:spPr>
      </p:pic>
    </p:spTree>
    <p:extLst>
      <p:ext uri="{BB962C8B-B14F-4D97-AF65-F5344CB8AC3E}">
        <p14:creationId xmlns:p14="http://schemas.microsoft.com/office/powerpoint/2010/main" val="3778010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sic content no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163629" y="413887"/>
            <a:ext cx="11887199" cy="712270"/>
          </a:xfrm>
        </p:spPr>
        <p:txBody>
          <a:bodyPr anchor="b">
            <a:normAutofit/>
          </a:bodyPr>
          <a:lstStyle>
            <a:lvl1pPr>
              <a:defRPr sz="36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163629" y="1283930"/>
            <a:ext cx="11887201" cy="5574070"/>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9808"/>
          <a:stretch/>
        </p:blipFill>
        <p:spPr>
          <a:xfrm>
            <a:off x="9737647" y="6053736"/>
            <a:ext cx="1669608" cy="691496"/>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163629" y="1197304"/>
            <a:ext cx="11887199" cy="1547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108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187317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74F76-827D-4973-9415-BC146EC41F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D485D57-C9B6-4CF1-BDA6-CEEE13753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dianummer 5">
            <a:extLst>
              <a:ext uri="{FF2B5EF4-FFF2-40B4-BE49-F238E27FC236}">
                <a16:creationId xmlns:a16="http://schemas.microsoft.com/office/drawing/2014/main" id="{D60333E7-8237-4336-A9BE-F1B2418EC3E8}"/>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2073575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03C0-2440-4B98-B300-675329F5AAB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EB20084-1B3B-4B85-A684-2B95C1C18E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D1EBA27-9AD4-4643-AE83-420CDEBF81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dianummer 5">
            <a:extLst>
              <a:ext uri="{FF2B5EF4-FFF2-40B4-BE49-F238E27FC236}">
                <a16:creationId xmlns:a16="http://schemas.microsoft.com/office/drawing/2014/main" id="{1B663E5C-33D2-444B-A33C-2AA66ED361C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6291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721ED-C43D-4147-AB34-83BE9955856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911A4A0-CB08-4707-BCB7-443F0ED37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9B7C50E-58C7-432F-B25D-BC8BB2F528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97D5A-D11D-4D1E-9F9E-788CF5325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D192990-D070-4A08-BD66-1F56D0C4E5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dianummer 5">
            <a:extLst>
              <a:ext uri="{FF2B5EF4-FFF2-40B4-BE49-F238E27FC236}">
                <a16:creationId xmlns:a16="http://schemas.microsoft.com/office/drawing/2014/main" id="{E00B7878-F128-4F45-99AF-1FC5484E30EB}"/>
              </a:ext>
            </a:extLst>
          </p:cNvPr>
          <p:cNvSpPr>
            <a:spLocks noGrp="1"/>
          </p:cNvSpPr>
          <p:nvPr>
            <p:ph type="sldNum" sz="quarter" idx="10"/>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141682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96875-C673-4980-89F0-42B87160A79D}"/>
              </a:ext>
            </a:extLst>
          </p:cNvPr>
          <p:cNvSpPr>
            <a:spLocks noGrp="1"/>
          </p:cNvSpPr>
          <p:nvPr>
            <p:ph type="title"/>
          </p:nvPr>
        </p:nvSpPr>
        <p:spPr/>
        <p:txBody>
          <a:body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1252E85B-0BED-428D-B312-1FA37F2D33C6}"/>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2631359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170438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content no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295372" y="32442"/>
            <a:ext cx="11887199" cy="712270"/>
          </a:xfrm>
        </p:spPr>
        <p:txBody>
          <a:bodyPr anchor="b">
            <a:normAutofit/>
          </a:bodyPr>
          <a:lstStyle>
            <a:lvl1pPr>
              <a:defRPr sz="3600"/>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295372" y="791152"/>
            <a:ext cx="11820428" cy="5829164"/>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9808"/>
          <a:stretch/>
        </p:blipFill>
        <p:spPr>
          <a:xfrm>
            <a:off x="9737647" y="6053736"/>
            <a:ext cx="1669608" cy="691496"/>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295373" y="729233"/>
            <a:ext cx="11887199" cy="1547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510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68791-EAF0-4FA1-9221-3518DF449D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4E36209-474F-444B-B376-392F743C4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E296A36-0C59-4BAA-9AB1-96A3D5C8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dianummer 5">
            <a:extLst>
              <a:ext uri="{FF2B5EF4-FFF2-40B4-BE49-F238E27FC236}">
                <a16:creationId xmlns:a16="http://schemas.microsoft.com/office/drawing/2014/main" id="{E4B78892-AA2A-4524-B118-DAC959B921EB}"/>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680257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E6EF-5F21-453F-B691-8D3D3C9880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F2A0FEC-1C06-4F0F-BFDD-715D608BF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0E4E925-AECA-4688-96FC-3FF027F5B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dianummer 5">
            <a:extLst>
              <a:ext uri="{FF2B5EF4-FFF2-40B4-BE49-F238E27FC236}">
                <a16:creationId xmlns:a16="http://schemas.microsoft.com/office/drawing/2014/main" id="{854C9920-ECB8-492A-83B8-9649CA0CDA9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1376142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347501" y="97191"/>
            <a:ext cx="10570463" cy="660200"/>
          </a:xfrm>
        </p:spPr>
        <p:txBody>
          <a:bodyPr anchor="b">
            <a:normAutofit/>
          </a:bodyPr>
          <a:lstStyle>
            <a:lvl1pPr>
              <a:defRPr sz="3600"/>
            </a:lvl1pPr>
          </a:lstStyle>
          <a:p>
            <a:r>
              <a:rPr lang="en-US" dirty="0"/>
              <a:t>Click to edit Master title style</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1" y="757390"/>
            <a:ext cx="11972658" cy="6100609"/>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1445785" y="2406"/>
            <a:ext cx="1025876" cy="424884"/>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279269" y="757391"/>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305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title and info - pictur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BCCE112-BC69-4FD4-9F29-9257DE9305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8788" y="-75687"/>
            <a:ext cx="12192000" cy="6858000"/>
          </a:xfrm>
          <a:prstGeom prst="rect">
            <a:avLst/>
          </a:prstGeom>
        </p:spPr>
      </p:pic>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1482207">
            <a:off x="9377607" y="36749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356162"/>
            <a:ext cx="10916240" cy="2387600"/>
          </a:xfrm>
        </p:spPr>
        <p:txBody>
          <a:bodyPr anchor="b">
            <a:normAutofit/>
          </a:bodyPr>
          <a:lstStyle>
            <a:lvl1pPr algn="ctr">
              <a:defRPr sz="4000"/>
            </a:lvl1pPr>
          </a:lstStyle>
          <a:p>
            <a:r>
              <a:rPr lang="nl-NL"/>
              <a:t>Name of meeting </a:t>
            </a:r>
            <a:r>
              <a:rPr lang="nl-NL" err="1"/>
              <a:t>to</a:t>
            </a:r>
            <a:r>
              <a:rPr lang="nl-NL"/>
              <a:t> </a:t>
            </a:r>
            <a:r>
              <a:rPr lang="nl-NL" err="1"/>
              <a:t>be</a:t>
            </a:r>
            <a:r>
              <a:rPr lang="nl-NL"/>
              <a:t> </a:t>
            </a:r>
            <a:r>
              <a:rPr lang="nl-NL" err="1"/>
              <a:t>added</a:t>
            </a:r>
            <a:r>
              <a:rPr lang="nl-NL"/>
              <a:t> here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2845264"/>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Speakers Name </a:t>
            </a:r>
            <a:r>
              <a:rPr lang="nl-NL" err="1"/>
              <a:t>and</a:t>
            </a:r>
            <a:r>
              <a:rPr lang="nl-NL"/>
              <a:t> </a:t>
            </a:r>
            <a:r>
              <a:rPr lang="nl-NL" err="1"/>
              <a:t>role</a:t>
            </a:r>
            <a:r>
              <a:rPr lang="nl-NL"/>
              <a:t> </a:t>
            </a:r>
            <a:r>
              <a:rPr lang="nl-NL" err="1"/>
              <a:t>within</a:t>
            </a:r>
            <a:r>
              <a:rPr lang="nl-NL"/>
              <a:t> </a:t>
            </a:r>
            <a:r>
              <a:rPr lang="nl-NL" err="1"/>
              <a:t>Scar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3483094"/>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a:t>Date </a:t>
            </a:r>
            <a:r>
              <a:rPr lang="nl-NL" err="1"/>
              <a:t>to</a:t>
            </a:r>
            <a:r>
              <a:rPr lang="nl-NL"/>
              <a:t> </a:t>
            </a:r>
            <a:r>
              <a:rPr lang="nl-NL" err="1"/>
              <a:t>be</a:t>
            </a:r>
            <a:r>
              <a:rPr lang="nl-NL"/>
              <a:t> </a:t>
            </a:r>
            <a:r>
              <a:rPr lang="nl-NL" err="1"/>
              <a:t>added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3474" t="30666" r="13537" b="45734"/>
          <a:stretch/>
        </p:blipFill>
        <p:spPr>
          <a:xfrm>
            <a:off x="607023" y="408254"/>
            <a:ext cx="2399027" cy="1097228"/>
          </a:xfrm>
          <a:prstGeom prst="rect">
            <a:avLst/>
          </a:prstGeom>
        </p:spPr>
      </p:pic>
    </p:spTree>
    <p:extLst>
      <p:ext uri="{BB962C8B-B14F-4D97-AF65-F5344CB8AC3E}">
        <p14:creationId xmlns:p14="http://schemas.microsoft.com/office/powerpoint/2010/main" val="1248699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title and info - no pictur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482207">
            <a:off x="9377607" y="36749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a:t>Name of meeting </a:t>
            </a:r>
            <a:r>
              <a:rPr lang="nl-NL" err="1"/>
              <a:t>to</a:t>
            </a:r>
            <a:r>
              <a:rPr lang="nl-NL"/>
              <a:t> </a:t>
            </a:r>
            <a:r>
              <a:rPr lang="nl-NL" err="1"/>
              <a:t>be</a:t>
            </a:r>
            <a:r>
              <a:rPr lang="nl-NL"/>
              <a:t> </a:t>
            </a:r>
            <a:r>
              <a:rPr lang="nl-NL" err="1"/>
              <a:t>added</a:t>
            </a:r>
            <a:r>
              <a:rPr lang="nl-NL"/>
              <a:t> here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Speakers Name </a:t>
            </a:r>
            <a:r>
              <a:rPr lang="nl-NL" err="1"/>
              <a:t>and</a:t>
            </a:r>
            <a:r>
              <a:rPr lang="nl-NL"/>
              <a:t> </a:t>
            </a:r>
            <a:r>
              <a:rPr lang="nl-NL" err="1"/>
              <a:t>role</a:t>
            </a:r>
            <a:r>
              <a:rPr lang="nl-NL"/>
              <a:t> </a:t>
            </a:r>
            <a:r>
              <a:rPr lang="nl-NL" err="1"/>
              <a:t>within</a:t>
            </a:r>
            <a:r>
              <a:rPr lang="nl-NL"/>
              <a:t> </a:t>
            </a:r>
            <a:r>
              <a:rPr lang="nl-NL" err="1"/>
              <a:t>Scar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a:t>Date </a:t>
            </a:r>
            <a:r>
              <a:rPr lang="nl-NL" err="1"/>
              <a:t>to</a:t>
            </a:r>
            <a:r>
              <a:rPr lang="nl-NL"/>
              <a:t> </a:t>
            </a:r>
            <a:r>
              <a:rPr lang="nl-NL" err="1"/>
              <a:t>be</a:t>
            </a:r>
            <a:r>
              <a:rPr lang="nl-NL"/>
              <a:t> </a:t>
            </a:r>
            <a:r>
              <a:rPr lang="nl-NL" err="1"/>
              <a:t>added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607023" y="408254"/>
            <a:ext cx="2399027" cy="1097228"/>
          </a:xfrm>
          <a:prstGeom prst="rect">
            <a:avLst/>
          </a:prstGeom>
        </p:spPr>
      </p:pic>
    </p:spTree>
    <p:extLst>
      <p:ext uri="{BB962C8B-B14F-4D97-AF65-F5344CB8AC3E}">
        <p14:creationId xmlns:p14="http://schemas.microsoft.com/office/powerpoint/2010/main" val="1686048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orking grou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1EE1F3E-9CB4-4B1E-904C-D1BFAC3547BF}"/>
              </a:ext>
            </a:extLst>
          </p:cNvPr>
          <p:cNvSpPr/>
          <p:nvPr userDrawn="1"/>
        </p:nvSpPr>
        <p:spPr>
          <a:xfrm>
            <a:off x="0" y="0"/>
            <a:ext cx="12192000" cy="6787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131" y="40350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a:t>Name of </a:t>
            </a:r>
            <a:r>
              <a:rPr lang="nl-NL" err="1"/>
              <a:t>the</a:t>
            </a:r>
            <a:r>
              <a:rPr lang="nl-NL"/>
              <a:t> </a:t>
            </a:r>
            <a:r>
              <a:rPr lang="nl-NL" err="1"/>
              <a:t>working</a:t>
            </a:r>
            <a:r>
              <a:rPr lang="nl-NL"/>
              <a:t> </a:t>
            </a:r>
            <a:r>
              <a:rPr lang="nl-NL" err="1"/>
              <a:t>group</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Name of </a:t>
            </a:r>
            <a:r>
              <a:rPr lang="nl-NL" err="1"/>
              <a:t>the</a:t>
            </a:r>
            <a:r>
              <a:rPr lang="nl-NL"/>
              <a:t> </a:t>
            </a:r>
            <a:r>
              <a:rPr lang="nl-NL" err="1"/>
              <a:t>chair</a:t>
            </a:r>
            <a:r>
              <a:rPr lang="nl-NL"/>
              <a:t> &amp; co-</a:t>
            </a:r>
            <a:r>
              <a:rPr lang="nl-NL" err="1"/>
              <a:t>chair</a:t>
            </a:r>
            <a:endParaRPr lang="nl-BE"/>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err="1"/>
              <a:t>Mandate</a:t>
            </a:r>
            <a:r>
              <a:rPr lang="nl-NL"/>
              <a:t> </a:t>
            </a:r>
            <a:r>
              <a:rPr lang="nl-NL" err="1"/>
              <a:t>period</a:t>
            </a:r>
            <a:endParaRPr lang="nl-BE"/>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607023" y="408254"/>
            <a:ext cx="2399027" cy="1097228"/>
          </a:xfrm>
          <a:prstGeom prst="rect">
            <a:avLst/>
          </a:prstGeom>
        </p:spPr>
      </p:pic>
    </p:spTree>
    <p:extLst>
      <p:ext uri="{BB962C8B-B14F-4D97-AF65-F5344CB8AC3E}">
        <p14:creationId xmlns:p14="http://schemas.microsoft.com/office/powerpoint/2010/main" val="2186040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pic>
        <p:nvPicPr>
          <p:cNvPr id="1026" name="Picture 2">
            <a:extLst>
              <a:ext uri="{FF2B5EF4-FFF2-40B4-BE49-F238E27FC236}">
                <a16:creationId xmlns:a16="http://schemas.microsoft.com/office/drawing/2014/main" id="{8F32EF6A-3C11-4340-A2B7-C73977853E9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4744" y="3923606"/>
            <a:ext cx="2899056" cy="29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35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sic content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pic>
        <p:nvPicPr>
          <p:cNvPr id="2050" name="Picture 2">
            <a:extLst>
              <a:ext uri="{FF2B5EF4-FFF2-40B4-BE49-F238E27FC236}">
                <a16:creationId xmlns:a16="http://schemas.microsoft.com/office/drawing/2014/main" id="{4469FBCC-D71C-4144-9126-743CAC449D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04168" y="3783264"/>
            <a:ext cx="2832582" cy="307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85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sic content alternative no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658026" y="122418"/>
            <a:ext cx="10644499" cy="523637"/>
          </a:xfrm>
        </p:spPr>
        <p:txBody>
          <a:bodyPr anchor="b">
            <a:normAutofit/>
          </a:bodyPr>
          <a:lstStyle>
            <a:lvl1pPr>
              <a:defRPr sz="3600"/>
            </a:lvl1pPr>
          </a:lstStyle>
          <a:p>
            <a:r>
              <a:rPr lang="en-US" dirty="0"/>
              <a:t>Click to edit Master title style</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291269" y="1025326"/>
            <a:ext cx="11715572" cy="5300138"/>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rot="10800000">
            <a:off x="11134118" y="2406"/>
            <a:ext cx="1337543" cy="553966"/>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373379" y="646407"/>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3AEBFC8E-5925-4EC9-8303-CD388795621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0" y="6325464"/>
            <a:ext cx="1164360" cy="532536"/>
          </a:xfrm>
          <a:prstGeom prst="rect">
            <a:avLst/>
          </a:prstGeom>
        </p:spPr>
      </p:pic>
    </p:spTree>
    <p:extLst>
      <p:ext uri="{BB962C8B-B14F-4D97-AF65-F5344CB8AC3E}">
        <p14:creationId xmlns:p14="http://schemas.microsoft.com/office/powerpoint/2010/main" val="3476495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sic content no logo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1760169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5" name="Afbeelding 17">
            <a:extLst>
              <a:ext uri="{FF2B5EF4-FFF2-40B4-BE49-F238E27FC236}">
                <a16:creationId xmlns:a16="http://schemas.microsoft.com/office/drawing/2014/main" id="{6E180DE2-5CA8-4A33-B86E-F42F9E8FB35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pic>
        <p:nvPicPr>
          <p:cNvPr id="6" name="Graphic 5">
            <a:extLst>
              <a:ext uri="{FF2B5EF4-FFF2-40B4-BE49-F238E27FC236}">
                <a16:creationId xmlns:a16="http://schemas.microsoft.com/office/drawing/2014/main" id="{ED870AF0-0ADF-4C34-BBAC-2D61E84C0EB5}"/>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39808"/>
          <a:stretch/>
        </p:blipFill>
        <p:spPr>
          <a:xfrm>
            <a:off x="8937432" y="5770439"/>
            <a:ext cx="2469823" cy="1022919"/>
          </a:xfrm>
          <a:prstGeom prst="rect">
            <a:avLst/>
          </a:prstGeom>
        </p:spPr>
      </p:pic>
    </p:spTree>
    <p:extLst>
      <p:ext uri="{BB962C8B-B14F-4D97-AF65-F5344CB8AC3E}">
        <p14:creationId xmlns:p14="http://schemas.microsoft.com/office/powerpoint/2010/main" val="186755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no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ED870AF0-0ADF-4C34-BBAC-2D61E84C0EB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spTree>
    <p:extLst>
      <p:ext uri="{BB962C8B-B14F-4D97-AF65-F5344CB8AC3E}">
        <p14:creationId xmlns:p14="http://schemas.microsoft.com/office/powerpoint/2010/main" val="995718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basic content split in tw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03C0-2440-4B98-B300-675329F5AABC}"/>
              </a:ext>
            </a:extLst>
          </p:cNvPr>
          <p:cNvSpPr>
            <a:spLocks noGrp="1"/>
          </p:cNvSpPr>
          <p:nvPr>
            <p:ph type="title"/>
          </p:nvPr>
        </p:nvSpPr>
        <p:spPr/>
        <p:txBody>
          <a:body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DEB20084-1B3B-4B85-A684-2B95C1C18E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jdelijke aanduiding voor inhoud 3">
            <a:extLst>
              <a:ext uri="{FF2B5EF4-FFF2-40B4-BE49-F238E27FC236}">
                <a16:creationId xmlns:a16="http://schemas.microsoft.com/office/drawing/2014/main" id="{DD1EBA27-9AD4-4643-AE83-420CDEBF81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Tijdelijke aanduiding voor dianummer 5">
            <a:extLst>
              <a:ext uri="{FF2B5EF4-FFF2-40B4-BE49-F238E27FC236}">
                <a16:creationId xmlns:a16="http://schemas.microsoft.com/office/drawing/2014/main" id="{1B663E5C-33D2-444B-A33C-2AA66ED361C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810D0735-3D68-4A77-B480-128DD11B96B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10103221" y="6149743"/>
            <a:ext cx="1402979" cy="581067"/>
          </a:xfrm>
          <a:prstGeom prst="rect">
            <a:avLst/>
          </a:prstGeom>
        </p:spPr>
      </p:pic>
      <p:pic>
        <p:nvPicPr>
          <p:cNvPr id="7" name="Afbeelding 17">
            <a:extLst>
              <a:ext uri="{FF2B5EF4-FFF2-40B4-BE49-F238E27FC236}">
                <a16:creationId xmlns:a16="http://schemas.microsoft.com/office/drawing/2014/main" id="{FBAA2B91-8B14-43E3-9375-FACB916652B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0" y="6269602"/>
            <a:ext cx="1008404" cy="461208"/>
          </a:xfrm>
          <a:prstGeom prst="rect">
            <a:avLst/>
          </a:prstGeom>
        </p:spPr>
      </p:pic>
    </p:spTree>
    <p:extLst>
      <p:ext uri="{BB962C8B-B14F-4D97-AF65-F5344CB8AC3E}">
        <p14:creationId xmlns:p14="http://schemas.microsoft.com/office/powerpoint/2010/main" val="510341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721ED-C43D-4147-AB34-83BE99558568}"/>
              </a:ext>
            </a:extLst>
          </p:cNvPr>
          <p:cNvSpPr>
            <a:spLocks noGrp="1"/>
          </p:cNvSpPr>
          <p:nvPr>
            <p:ph type="title"/>
          </p:nvPr>
        </p:nvSpPr>
        <p:spPr>
          <a:xfrm>
            <a:off x="839788" y="365125"/>
            <a:ext cx="10515600" cy="1325563"/>
          </a:xfrm>
        </p:spPr>
        <p:txBody>
          <a:bodyPr/>
          <a:lstStyle/>
          <a:p>
            <a:r>
              <a:rPr lang="en-US"/>
              <a:t>Click to edit Master title style</a:t>
            </a:r>
            <a:endParaRPr lang="nl-BE" dirty="0"/>
          </a:p>
        </p:txBody>
      </p:sp>
      <p:sp>
        <p:nvSpPr>
          <p:cNvPr id="3" name="Tijdelijke aanduiding voor tekst 2">
            <a:extLst>
              <a:ext uri="{FF2B5EF4-FFF2-40B4-BE49-F238E27FC236}">
                <a16:creationId xmlns:a16="http://schemas.microsoft.com/office/drawing/2014/main" id="{4911A4A0-CB08-4707-BCB7-443F0ED37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a:extLst>
              <a:ext uri="{FF2B5EF4-FFF2-40B4-BE49-F238E27FC236}">
                <a16:creationId xmlns:a16="http://schemas.microsoft.com/office/drawing/2014/main" id="{89B7C50E-58C7-432F-B25D-BC8BB2F528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ijdelijke aanduiding voor tekst 4">
            <a:extLst>
              <a:ext uri="{FF2B5EF4-FFF2-40B4-BE49-F238E27FC236}">
                <a16:creationId xmlns:a16="http://schemas.microsoft.com/office/drawing/2014/main" id="{11597D5A-D11D-4D1E-9F9E-788CF5325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a:extLst>
              <a:ext uri="{FF2B5EF4-FFF2-40B4-BE49-F238E27FC236}">
                <a16:creationId xmlns:a16="http://schemas.microsoft.com/office/drawing/2014/main" id="{3D192990-D070-4A08-BD66-1F56D0C4E5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0" name="Tijdelijke aanduiding voor dianummer 5">
            <a:extLst>
              <a:ext uri="{FF2B5EF4-FFF2-40B4-BE49-F238E27FC236}">
                <a16:creationId xmlns:a16="http://schemas.microsoft.com/office/drawing/2014/main" id="{E00B7878-F128-4F45-99AF-1FC5484E30EB}"/>
              </a:ext>
            </a:extLst>
          </p:cNvPr>
          <p:cNvSpPr>
            <a:spLocks noGrp="1"/>
          </p:cNvSpPr>
          <p:nvPr>
            <p:ph type="sldNum" sz="quarter" idx="10"/>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8" name="Graphic 7">
            <a:extLst>
              <a:ext uri="{FF2B5EF4-FFF2-40B4-BE49-F238E27FC236}">
                <a16:creationId xmlns:a16="http://schemas.microsoft.com/office/drawing/2014/main" id="{B087BAAE-E4D5-4E25-A1A8-0253207B87D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9" name="Afbeelding 17">
            <a:extLst>
              <a:ext uri="{FF2B5EF4-FFF2-40B4-BE49-F238E27FC236}">
                <a16:creationId xmlns:a16="http://schemas.microsoft.com/office/drawing/2014/main" id="{A66DCE04-BA2F-438A-9AD6-6BAAB45333F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1760097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3" name="Graphic 2">
            <a:extLst>
              <a:ext uri="{FF2B5EF4-FFF2-40B4-BE49-F238E27FC236}">
                <a16:creationId xmlns:a16="http://schemas.microsoft.com/office/drawing/2014/main" id="{3255AAD2-62B8-44EC-849F-F38479BEF9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4" name="Afbeelding 17">
            <a:extLst>
              <a:ext uri="{FF2B5EF4-FFF2-40B4-BE49-F238E27FC236}">
                <a16:creationId xmlns:a16="http://schemas.microsoft.com/office/drawing/2014/main" id="{1CB25BBD-B675-45A3-AD0A-CC9FB3214EFA}"/>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3013228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no logo">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3" name="Graphic 2">
            <a:extLst>
              <a:ext uri="{FF2B5EF4-FFF2-40B4-BE49-F238E27FC236}">
                <a16:creationId xmlns:a16="http://schemas.microsoft.com/office/drawing/2014/main" id="{3255AAD2-62B8-44EC-849F-F38479BEF9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spTree>
    <p:extLst>
      <p:ext uri="{BB962C8B-B14F-4D97-AF65-F5344CB8AC3E}">
        <p14:creationId xmlns:p14="http://schemas.microsoft.com/office/powerpoint/2010/main" val="184758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basic content split in two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68791-EAF0-4FA1-9221-3518DF449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Tijdelijke aanduiding voor inhoud 2">
            <a:extLst>
              <a:ext uri="{FF2B5EF4-FFF2-40B4-BE49-F238E27FC236}">
                <a16:creationId xmlns:a16="http://schemas.microsoft.com/office/drawing/2014/main" id="{94E36209-474F-444B-B376-392F743C4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jdelijke aanduiding voor tekst 3">
            <a:extLst>
              <a:ext uri="{FF2B5EF4-FFF2-40B4-BE49-F238E27FC236}">
                <a16:creationId xmlns:a16="http://schemas.microsoft.com/office/drawing/2014/main" id="{4E296A36-0C59-4BAA-9AB1-96A3D5C8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jdelijke aanduiding voor dianummer 5">
            <a:extLst>
              <a:ext uri="{FF2B5EF4-FFF2-40B4-BE49-F238E27FC236}">
                <a16:creationId xmlns:a16="http://schemas.microsoft.com/office/drawing/2014/main" id="{E4B78892-AA2A-4524-B118-DAC959B921EB}"/>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72A52784-1D0C-4118-B640-462CF66D71C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7" name="Afbeelding 17">
            <a:extLst>
              <a:ext uri="{FF2B5EF4-FFF2-40B4-BE49-F238E27FC236}">
                <a16:creationId xmlns:a16="http://schemas.microsoft.com/office/drawing/2014/main" id="{10D8038B-26CA-4555-A79F-81A31A3DB17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2553361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asic content and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E6EF-5F21-453F-B691-8D3D3C988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Tijdelijke aanduiding voor afbeelding 2">
            <a:extLst>
              <a:ext uri="{FF2B5EF4-FFF2-40B4-BE49-F238E27FC236}">
                <a16:creationId xmlns:a16="http://schemas.microsoft.com/office/drawing/2014/main" id="{FF2A0FEC-1C06-4F0F-BFDD-715D608BF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ijdelijke aanduiding voor tekst 3">
            <a:extLst>
              <a:ext uri="{FF2B5EF4-FFF2-40B4-BE49-F238E27FC236}">
                <a16:creationId xmlns:a16="http://schemas.microsoft.com/office/drawing/2014/main" id="{50E4E925-AECA-4688-96FC-3FF027F5B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jdelijke aanduiding voor dianummer 5">
            <a:extLst>
              <a:ext uri="{FF2B5EF4-FFF2-40B4-BE49-F238E27FC236}">
                <a16:creationId xmlns:a16="http://schemas.microsoft.com/office/drawing/2014/main" id="{854C9920-ECB8-492A-83B8-9649CA0CDA9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pic>
        <p:nvPicPr>
          <p:cNvPr id="6" name="Graphic 5">
            <a:extLst>
              <a:ext uri="{FF2B5EF4-FFF2-40B4-BE49-F238E27FC236}">
                <a16:creationId xmlns:a16="http://schemas.microsoft.com/office/drawing/2014/main" id="{08D6E8EC-CA14-4989-B87A-D3307E490B8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pic>
        <p:nvPicPr>
          <p:cNvPr id="7" name="Afbeelding 17">
            <a:extLst>
              <a:ext uri="{FF2B5EF4-FFF2-40B4-BE49-F238E27FC236}">
                <a16:creationId xmlns:a16="http://schemas.microsoft.com/office/drawing/2014/main" id="{5FCD18F1-DA33-4730-B6A1-198C4D00A6A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474" t="30666" r="13537" b="45734"/>
          <a:stretch/>
        </p:blipFill>
        <p:spPr>
          <a:xfrm>
            <a:off x="783337" y="5487643"/>
            <a:ext cx="1831848" cy="837821"/>
          </a:xfrm>
          <a:prstGeom prst="rect">
            <a:avLst/>
          </a:prstGeom>
        </p:spPr>
      </p:pic>
    </p:spTree>
    <p:extLst>
      <p:ext uri="{BB962C8B-B14F-4D97-AF65-F5344CB8AC3E}">
        <p14:creationId xmlns:p14="http://schemas.microsoft.com/office/powerpoint/2010/main" val="419371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B1B0-8E71-4853-96E7-D822F61F8748}"/>
              </a:ext>
            </a:extLst>
          </p:cNvPr>
          <p:cNvSpPr>
            <a:spLocks noGrp="1"/>
          </p:cNvSpPr>
          <p:nvPr>
            <p:ph type="title"/>
          </p:nvPr>
        </p:nvSpPr>
        <p:spPr/>
        <p:txBody>
          <a:bodyPr/>
          <a:lstStyle/>
          <a:p>
            <a:r>
              <a:rPr lang="en-US"/>
              <a:t>Click to edit Master title style</a:t>
            </a:r>
            <a:endParaRPr lang="nl-BE"/>
          </a:p>
        </p:txBody>
      </p:sp>
      <p:sp>
        <p:nvSpPr>
          <p:cNvPr id="3" name="Slide Number Placeholder 2">
            <a:extLst>
              <a:ext uri="{FF2B5EF4-FFF2-40B4-BE49-F238E27FC236}">
                <a16:creationId xmlns:a16="http://schemas.microsoft.com/office/drawing/2014/main" id="{F115E9B9-BE50-47CD-924E-C57BB3F1937B}"/>
              </a:ext>
            </a:extLst>
          </p:cNvPr>
          <p:cNvSpPr>
            <a:spLocks noGrp="1"/>
          </p:cNvSpPr>
          <p:nvPr>
            <p:ph type="sldNum" sz="quarter" idx="10"/>
          </p:nvPr>
        </p:nvSpPr>
        <p:spPr/>
        <p:txBody>
          <a:bodyPr/>
          <a:lstStyle/>
          <a:p>
            <a:fld id="{58552FB4-6126-419A-8B17-AF4C32E2283C}" type="slidenum">
              <a:rPr lang="nl-BE" smtClean="0"/>
              <a:pPr/>
              <a:t>‹N°›</a:t>
            </a:fld>
            <a:endParaRPr lang="nl-BE"/>
          </a:p>
        </p:txBody>
      </p:sp>
      <p:sp>
        <p:nvSpPr>
          <p:cNvPr id="4" name="Rechthoek 6">
            <a:extLst>
              <a:ext uri="{FF2B5EF4-FFF2-40B4-BE49-F238E27FC236}">
                <a16:creationId xmlns:a16="http://schemas.microsoft.com/office/drawing/2014/main" id="{6296D221-D969-4CA1-9F74-E92CD9DDA4CA}"/>
              </a:ext>
            </a:extLst>
          </p:cNvPr>
          <p:cNvSpPr/>
          <p:nvPr userDrawn="1"/>
        </p:nvSpPr>
        <p:spPr>
          <a:xfrm>
            <a:off x="3516313" y="-1438"/>
            <a:ext cx="8675687" cy="6800849"/>
          </a:xfrm>
          <a:prstGeom prst="rect">
            <a:avLst/>
          </a:prstGeom>
          <a:solidFill>
            <a:srgbClr val="EE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4">
            <a:extLst>
              <a:ext uri="{FF2B5EF4-FFF2-40B4-BE49-F238E27FC236}">
                <a16:creationId xmlns:a16="http://schemas.microsoft.com/office/drawing/2014/main" id="{6B949A34-4C6D-420D-9B98-C4FE85E673EC}"/>
              </a:ext>
            </a:extLst>
          </p:cNvPr>
          <p:cNvPicPr>
            <a:picLocks noChangeAspect="1"/>
          </p:cNvPicPr>
          <p:nvPr userDrawn="1"/>
        </p:nvPicPr>
        <p:blipFill>
          <a:blip r:embed="rId2">
            <a:extLst>
              <a:ext uri="{28A0092B-C50C-407E-A947-70E740481C1C}">
                <a14:useLocalDpi xmlns:a14="http://schemas.microsoft.com/office/drawing/2010/main" val="0"/>
              </a:ext>
            </a:extLst>
          </a:blip>
          <a:srcRect l="35132" r="35132"/>
          <a:stretch/>
        </p:blipFill>
        <p:spPr>
          <a:xfrm flipH="1">
            <a:off x="0" y="-25673"/>
            <a:ext cx="3625373" cy="6858000"/>
          </a:xfrm>
          <a:prstGeom prst="rect">
            <a:avLst/>
          </a:prstGeom>
        </p:spPr>
      </p:pic>
      <p:pic>
        <p:nvPicPr>
          <p:cNvPr id="6" name="Afbeelding 11">
            <a:extLst>
              <a:ext uri="{FF2B5EF4-FFF2-40B4-BE49-F238E27FC236}">
                <a16:creationId xmlns:a16="http://schemas.microsoft.com/office/drawing/2014/main" id="{A3BD4694-7150-49D3-9B48-E7E05F0A165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011236" y="5591129"/>
            <a:ext cx="2292250" cy="1033385"/>
          </a:xfrm>
          <a:prstGeom prst="rect">
            <a:avLst/>
          </a:prstGeom>
        </p:spPr>
      </p:pic>
      <p:pic>
        <p:nvPicPr>
          <p:cNvPr id="7" name="Graphic 6">
            <a:extLst>
              <a:ext uri="{FF2B5EF4-FFF2-40B4-BE49-F238E27FC236}">
                <a16:creationId xmlns:a16="http://schemas.microsoft.com/office/drawing/2014/main" id="{049AEA6A-35F1-4780-BAA5-F416AC921E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95374" y="4231661"/>
            <a:ext cx="2895985" cy="2597045"/>
          </a:xfrm>
          <a:prstGeom prst="rect">
            <a:avLst/>
          </a:prstGeom>
        </p:spPr>
      </p:pic>
      <p:grpSp>
        <p:nvGrpSpPr>
          <p:cNvPr id="8" name="Group 7">
            <a:extLst>
              <a:ext uri="{FF2B5EF4-FFF2-40B4-BE49-F238E27FC236}">
                <a16:creationId xmlns:a16="http://schemas.microsoft.com/office/drawing/2014/main" id="{796FFF25-D291-4F77-AC82-D2B174040F67}"/>
              </a:ext>
            </a:extLst>
          </p:cNvPr>
          <p:cNvGrpSpPr/>
          <p:nvPr userDrawn="1"/>
        </p:nvGrpSpPr>
        <p:grpSpPr>
          <a:xfrm>
            <a:off x="6417261" y="2262665"/>
            <a:ext cx="3673636" cy="2517617"/>
            <a:chOff x="6979569" y="928093"/>
            <a:chExt cx="3673636" cy="2517617"/>
          </a:xfrm>
        </p:grpSpPr>
        <p:pic>
          <p:nvPicPr>
            <p:cNvPr id="9" name="Graphic 8">
              <a:extLst>
                <a:ext uri="{FF2B5EF4-FFF2-40B4-BE49-F238E27FC236}">
                  <a16:creationId xmlns:a16="http://schemas.microsoft.com/office/drawing/2014/main" id="{F1D547AD-F73E-4084-AD9D-9D5F33D976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4482" y="928093"/>
              <a:ext cx="3648723" cy="2517617"/>
            </a:xfrm>
            <a:prstGeom prst="rect">
              <a:avLst/>
            </a:prstGeom>
          </p:spPr>
        </p:pic>
        <p:sp>
          <p:nvSpPr>
            <p:cNvPr id="11" name="TextBox 10">
              <a:extLst>
                <a:ext uri="{FF2B5EF4-FFF2-40B4-BE49-F238E27FC236}">
                  <a16:creationId xmlns:a16="http://schemas.microsoft.com/office/drawing/2014/main" id="{B2CDEEF0-7F1E-456A-B96B-F1497E5FB91D}"/>
                </a:ext>
              </a:extLst>
            </p:cNvPr>
            <p:cNvSpPr txBox="1"/>
            <p:nvPr/>
          </p:nvSpPr>
          <p:spPr>
            <a:xfrm>
              <a:off x="6979569" y="2510253"/>
              <a:ext cx="2312200" cy="646331"/>
            </a:xfrm>
            <a:prstGeom prst="rect">
              <a:avLst/>
            </a:prstGeom>
            <a:noFill/>
          </p:spPr>
          <p:txBody>
            <a:bodyPr wrap="square">
              <a:spAutoFit/>
            </a:bodyPr>
            <a:lstStyle/>
            <a:p>
              <a:pPr algn="ctr"/>
              <a:r>
                <a:rPr lang="nl-NL" sz="1800" b="1" dirty="0">
                  <a:latin typeface="Avenir Next LT Pro Demi" panose="020B0704020202020204" pitchFamily="34" charset="0"/>
                  <a:sym typeface="Wingdings" panose="05000000000000000000" pitchFamily="2" charset="2"/>
                </a:rPr>
                <a:t>More </a:t>
              </a:r>
            </a:p>
            <a:p>
              <a:pPr algn="ctr"/>
              <a:r>
                <a:rPr lang="nl-NL" sz="1800" b="1" dirty="0">
                  <a:latin typeface="Avenir Next LT Pro Demi" panose="020B0704020202020204" pitchFamily="34" charset="0"/>
                  <a:sym typeface="Wingdings" panose="05000000000000000000" pitchFamily="2" charset="2"/>
                </a:rPr>
                <a:t>information</a:t>
              </a:r>
              <a:endParaRPr lang="nl-BE" b="1" dirty="0">
                <a:latin typeface="Avenir Next LT Pro Demi" panose="020B0704020202020204" pitchFamily="34" charset="0"/>
              </a:endParaRPr>
            </a:p>
          </p:txBody>
        </p:sp>
      </p:grpSp>
      <p:cxnSp>
        <p:nvCxnSpPr>
          <p:cNvPr id="12" name="Rechte verbindingslijn 12">
            <a:extLst>
              <a:ext uri="{FF2B5EF4-FFF2-40B4-BE49-F238E27FC236}">
                <a16:creationId xmlns:a16="http://schemas.microsoft.com/office/drawing/2014/main" id="{F6FCF5D2-41C2-4687-AF7B-27378EBADF99}"/>
              </a:ext>
            </a:extLst>
          </p:cNvPr>
          <p:cNvCxnSpPr>
            <a:cxnSpLocks/>
          </p:cNvCxnSpPr>
          <p:nvPr userDrawn="1"/>
        </p:nvCxnSpPr>
        <p:spPr>
          <a:xfrm>
            <a:off x="3994950" y="1313895"/>
            <a:ext cx="735885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8114BC5-A16A-4137-B4DA-A97712BC6AB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11482207">
            <a:off x="9517639" y="-1245724"/>
            <a:ext cx="4327887" cy="2977904"/>
          </a:xfrm>
          <a:prstGeom prst="rect">
            <a:avLst/>
          </a:prstGeom>
        </p:spPr>
      </p:pic>
      <p:sp>
        <p:nvSpPr>
          <p:cNvPr id="14" name="Titel 3">
            <a:extLst>
              <a:ext uri="{FF2B5EF4-FFF2-40B4-BE49-F238E27FC236}">
                <a16:creationId xmlns:a16="http://schemas.microsoft.com/office/drawing/2014/main" id="{065CCE63-D58D-4A0C-BDBC-E61333FDED5F}"/>
              </a:ext>
            </a:extLst>
          </p:cNvPr>
          <p:cNvSpPr txBox="1">
            <a:spLocks/>
          </p:cNvSpPr>
          <p:nvPr userDrawn="1"/>
        </p:nvSpPr>
        <p:spPr>
          <a:xfrm>
            <a:off x="3988600" y="517525"/>
            <a:ext cx="73588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nl-NL" sz="2800" b="1" kern="1200" dirty="0" smtClean="0">
                <a:solidFill>
                  <a:srgbClr val="425053"/>
                </a:solidFill>
                <a:latin typeface="Avenir Next LT Pro Demi" panose="020B0604020202020204" pitchFamily="34" charset="0"/>
                <a:ea typeface="+mj-ea"/>
                <a:cs typeface="+mj-cs"/>
              </a:defRPr>
            </a:lvl1pPr>
          </a:lstStyle>
          <a:p>
            <a:r>
              <a:rPr lang="en-US" dirty="0">
                <a:solidFill>
                  <a:schemeClr val="tx1"/>
                </a:solidFill>
              </a:rPr>
              <a:t>Thank you for your attention</a:t>
            </a:r>
          </a:p>
          <a:p>
            <a:br>
              <a:rPr lang="nl-BE" dirty="0"/>
            </a:br>
            <a:endParaRPr lang="nl-BE" dirty="0"/>
          </a:p>
        </p:txBody>
      </p:sp>
    </p:spTree>
    <p:extLst>
      <p:ext uri="{BB962C8B-B14F-4D97-AF65-F5344CB8AC3E}">
        <p14:creationId xmlns:p14="http://schemas.microsoft.com/office/powerpoint/2010/main" val="3324714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Só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fr-FR"/>
              <a:t>Modifiez le style du titre</a:t>
            </a:r>
            <a:endParaRPr lang="pt-PT"/>
          </a:p>
        </p:txBody>
      </p:sp>
    </p:spTree>
    <p:extLst>
      <p:ext uri="{BB962C8B-B14F-4D97-AF65-F5344CB8AC3E}">
        <p14:creationId xmlns:p14="http://schemas.microsoft.com/office/powerpoint/2010/main" val="28122803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74F76-827D-4973-9415-BC146EC41F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D485D57-C9B6-4CF1-BDA6-CEEE13753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dianummer 5">
            <a:extLst>
              <a:ext uri="{FF2B5EF4-FFF2-40B4-BE49-F238E27FC236}">
                <a16:creationId xmlns:a16="http://schemas.microsoft.com/office/drawing/2014/main" id="{D60333E7-8237-4336-A9BE-F1B2418EC3E8}"/>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1767977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in title and info">
    <p:spTree>
      <p:nvGrpSpPr>
        <p:cNvPr id="1" name=""/>
        <p:cNvGrpSpPr/>
        <p:nvPr/>
      </p:nvGrpSpPr>
      <p:grpSpPr>
        <a:xfrm>
          <a:off x="0" y="0"/>
          <a:ext cx="0" cy="0"/>
          <a:chOff x="0" y="0"/>
          <a:chExt cx="0" cy="0"/>
        </a:xfrm>
      </p:grpSpPr>
      <p:pic>
        <p:nvPicPr>
          <p:cNvPr id="5" name="Afbeelding 4" descr="Berglandschap met theeplantages">
            <a:extLst>
              <a:ext uri="{FF2B5EF4-FFF2-40B4-BE49-F238E27FC236}">
                <a16:creationId xmlns:a16="http://schemas.microsoft.com/office/drawing/2014/main" id="{FBCCE112-BC69-4FD4-9F29-9257DE9305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49311"/>
            <a:ext cx="12192000" cy="6858000"/>
          </a:xfrm>
          <a:prstGeom prst="rect">
            <a:avLst/>
          </a:prstGeom>
        </p:spPr>
      </p:pic>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1482207">
            <a:off x="9377607" y="36749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dirty="0"/>
              <a:t>Name of meeting </a:t>
            </a:r>
            <a:r>
              <a:rPr lang="nl-NL" dirty="0" err="1"/>
              <a:t>to</a:t>
            </a:r>
            <a:r>
              <a:rPr lang="nl-NL" dirty="0"/>
              <a:t> </a:t>
            </a:r>
            <a:r>
              <a:rPr lang="nl-NL" dirty="0" err="1"/>
              <a:t>be</a:t>
            </a:r>
            <a:r>
              <a:rPr lang="nl-NL" dirty="0"/>
              <a:t> </a:t>
            </a:r>
            <a:r>
              <a:rPr lang="nl-NL" dirty="0" err="1"/>
              <a:t>added</a:t>
            </a:r>
            <a:r>
              <a:rPr lang="nl-NL" dirty="0"/>
              <a:t> here</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Speakers Name </a:t>
            </a:r>
            <a:r>
              <a:rPr lang="nl-NL" dirty="0" err="1"/>
              <a:t>and</a:t>
            </a:r>
            <a:r>
              <a:rPr lang="nl-NL" dirty="0"/>
              <a:t> </a:t>
            </a:r>
            <a:r>
              <a:rPr lang="nl-NL" dirty="0" err="1"/>
              <a:t>role</a:t>
            </a:r>
            <a:r>
              <a:rPr lang="nl-NL" dirty="0"/>
              <a:t> </a:t>
            </a:r>
            <a:r>
              <a:rPr lang="nl-NL" dirty="0" err="1"/>
              <a:t>within</a:t>
            </a:r>
            <a:r>
              <a:rPr lang="nl-NL" dirty="0"/>
              <a:t> </a:t>
            </a:r>
            <a:r>
              <a:rPr lang="nl-NL" dirty="0" err="1"/>
              <a:t>Scar</a:t>
            </a:r>
            <a:endParaRPr lang="nl-BE" dirty="0"/>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dirty="0"/>
              <a:t>Date </a:t>
            </a:r>
            <a:r>
              <a:rPr lang="nl-NL" dirty="0" err="1"/>
              <a:t>to</a:t>
            </a:r>
            <a:r>
              <a:rPr lang="nl-NL" dirty="0"/>
              <a:t> </a:t>
            </a:r>
            <a:r>
              <a:rPr lang="nl-NL" dirty="0" err="1"/>
              <a:t>be</a:t>
            </a:r>
            <a:r>
              <a:rPr lang="nl-NL" dirty="0"/>
              <a:t> </a:t>
            </a:r>
            <a:r>
              <a:rPr lang="nl-NL" dirty="0" err="1"/>
              <a:t>added</a:t>
            </a:r>
            <a:endParaRPr lang="nl-BE" dirty="0"/>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7023" y="408254"/>
            <a:ext cx="2399027" cy="1097228"/>
          </a:xfrm>
          <a:prstGeom prst="rect">
            <a:avLst/>
          </a:prstGeom>
        </p:spPr>
      </p:pic>
    </p:spTree>
    <p:extLst>
      <p:ext uri="{BB962C8B-B14F-4D97-AF65-F5344CB8AC3E}">
        <p14:creationId xmlns:p14="http://schemas.microsoft.com/office/powerpoint/2010/main" val="929788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orking grou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1EE1F3E-9CB4-4B1E-904C-D1BFAC3547BF}"/>
              </a:ext>
            </a:extLst>
          </p:cNvPr>
          <p:cNvSpPr/>
          <p:nvPr userDrawn="1"/>
        </p:nvSpPr>
        <p:spPr>
          <a:xfrm>
            <a:off x="0" y="0"/>
            <a:ext cx="12192000" cy="6787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Graphic 12">
            <a:extLst>
              <a:ext uri="{FF2B5EF4-FFF2-40B4-BE49-F238E27FC236}">
                <a16:creationId xmlns:a16="http://schemas.microsoft.com/office/drawing/2014/main" id="{7AD74700-1C47-4080-B608-E5FF7DB36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131" y="4035039"/>
            <a:ext cx="4327887" cy="2977904"/>
          </a:xfrm>
          <a:prstGeom prst="rect">
            <a:avLst/>
          </a:prstGeom>
        </p:spPr>
      </p:pic>
      <p:sp>
        <p:nvSpPr>
          <p:cNvPr id="2" name="Titel 1">
            <a:extLst>
              <a:ext uri="{FF2B5EF4-FFF2-40B4-BE49-F238E27FC236}">
                <a16:creationId xmlns:a16="http://schemas.microsoft.com/office/drawing/2014/main" id="{300B4E63-35F9-41EB-BFE5-18C6D111419E}"/>
              </a:ext>
            </a:extLst>
          </p:cNvPr>
          <p:cNvSpPr>
            <a:spLocks noGrp="1"/>
          </p:cNvSpPr>
          <p:nvPr>
            <p:ph type="ctrTitle" hasCustomPrompt="1"/>
          </p:nvPr>
        </p:nvSpPr>
        <p:spPr>
          <a:xfrm>
            <a:off x="650449" y="1103509"/>
            <a:ext cx="10916240" cy="2387600"/>
          </a:xfrm>
        </p:spPr>
        <p:txBody>
          <a:bodyPr anchor="b">
            <a:normAutofit/>
          </a:bodyPr>
          <a:lstStyle>
            <a:lvl1pPr algn="ctr">
              <a:defRPr sz="4000"/>
            </a:lvl1pPr>
          </a:lstStyle>
          <a:p>
            <a:r>
              <a:rPr lang="nl-NL" dirty="0"/>
              <a:t>Name of </a:t>
            </a:r>
            <a:r>
              <a:rPr lang="nl-NL" dirty="0" err="1"/>
              <a:t>the</a:t>
            </a:r>
            <a:r>
              <a:rPr lang="nl-NL" dirty="0"/>
              <a:t> </a:t>
            </a:r>
            <a:r>
              <a:rPr lang="nl-NL" dirty="0" err="1"/>
              <a:t>working</a:t>
            </a:r>
            <a:r>
              <a:rPr lang="nl-NL" dirty="0"/>
              <a:t> </a:t>
            </a:r>
            <a:r>
              <a:rPr lang="nl-NL" dirty="0" err="1"/>
              <a:t>group</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hasCustomPrompt="1"/>
          </p:nvPr>
        </p:nvSpPr>
        <p:spPr>
          <a:xfrm>
            <a:off x="650449" y="3592611"/>
            <a:ext cx="10916240" cy="5646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Name of </a:t>
            </a:r>
            <a:r>
              <a:rPr lang="nl-NL" dirty="0" err="1"/>
              <a:t>the</a:t>
            </a:r>
            <a:r>
              <a:rPr lang="nl-NL" dirty="0"/>
              <a:t> </a:t>
            </a:r>
            <a:r>
              <a:rPr lang="nl-NL" dirty="0" err="1"/>
              <a:t>chair</a:t>
            </a:r>
            <a:r>
              <a:rPr lang="nl-NL" dirty="0"/>
              <a:t> &amp; co-</a:t>
            </a:r>
            <a:r>
              <a:rPr lang="nl-NL" dirty="0" err="1"/>
              <a:t>chair</a:t>
            </a:r>
            <a:endParaRPr lang="nl-BE" dirty="0"/>
          </a:p>
        </p:txBody>
      </p:sp>
      <p:cxnSp>
        <p:nvCxnSpPr>
          <p:cNvPr id="18" name="Rechte verbindingslijn 17">
            <a:extLst>
              <a:ext uri="{FF2B5EF4-FFF2-40B4-BE49-F238E27FC236}">
                <a16:creationId xmlns:a16="http://schemas.microsoft.com/office/drawing/2014/main" id="{E197182C-6D6E-4B2A-8315-34212F976836}"/>
              </a:ext>
            </a:extLst>
          </p:cNvPr>
          <p:cNvCxnSpPr/>
          <p:nvPr userDrawn="1"/>
        </p:nvCxnSpPr>
        <p:spPr>
          <a:xfrm>
            <a:off x="5901179" y="4063320"/>
            <a:ext cx="395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jdelijke aanduiding voor tekst 22">
            <a:extLst>
              <a:ext uri="{FF2B5EF4-FFF2-40B4-BE49-F238E27FC236}">
                <a16:creationId xmlns:a16="http://schemas.microsoft.com/office/drawing/2014/main" id="{8E1334A1-0E35-474E-8CD5-3C5E90D58102}"/>
              </a:ext>
            </a:extLst>
          </p:cNvPr>
          <p:cNvSpPr>
            <a:spLocks noGrp="1"/>
          </p:cNvSpPr>
          <p:nvPr>
            <p:ph type="body" sz="quarter" idx="11" hasCustomPrompt="1"/>
          </p:nvPr>
        </p:nvSpPr>
        <p:spPr>
          <a:xfrm>
            <a:off x="650449" y="4230441"/>
            <a:ext cx="10916240" cy="914400"/>
          </a:xfrm>
        </p:spPr>
        <p:txBody>
          <a:bodyPr>
            <a:normAutofit/>
          </a:bodyPr>
          <a:lstStyle>
            <a:lvl1pPr marL="0" indent="0" algn="ctr">
              <a:buFontTx/>
              <a:buNone/>
              <a:defRPr sz="1800">
                <a:solidFill>
                  <a:srgbClr val="940059"/>
                </a:solidFill>
              </a:defRPr>
            </a:lvl1pPr>
            <a:lvl2pPr marL="457200" indent="0">
              <a:buFontTx/>
              <a:buNone/>
              <a:defRPr/>
            </a:lvl2pPr>
            <a:lvl3pPr marL="914400" indent="0">
              <a:buFontTx/>
              <a:buNone/>
              <a:defRPr/>
            </a:lvl3pPr>
            <a:lvl4pPr marL="1371600" indent="0">
              <a:buFontTx/>
              <a:buNone/>
              <a:defRPr/>
            </a:lvl4pPr>
            <a:lvl5pPr marL="1828800" indent="0" algn="ctr">
              <a:buFontTx/>
              <a:buNone/>
              <a:defRPr/>
            </a:lvl5pPr>
          </a:lstStyle>
          <a:p>
            <a:pPr lvl="0"/>
            <a:r>
              <a:rPr lang="nl-NL" dirty="0" err="1"/>
              <a:t>Mandate</a:t>
            </a:r>
            <a:r>
              <a:rPr lang="nl-NL" dirty="0"/>
              <a:t> </a:t>
            </a:r>
            <a:r>
              <a:rPr lang="nl-NL" dirty="0" err="1"/>
              <a:t>period</a:t>
            </a:r>
            <a:endParaRPr lang="nl-BE" dirty="0"/>
          </a:p>
        </p:txBody>
      </p:sp>
      <p:sp>
        <p:nvSpPr>
          <p:cNvPr id="24" name="Tijdelijke aanduiding voor dianummer 5">
            <a:extLst>
              <a:ext uri="{FF2B5EF4-FFF2-40B4-BE49-F238E27FC236}">
                <a16:creationId xmlns:a16="http://schemas.microsoft.com/office/drawing/2014/main" id="{535E31A0-07E0-46BF-9FD7-26A05E8148C7}"/>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26" name="Afbeelding 25">
            <a:extLst>
              <a:ext uri="{FF2B5EF4-FFF2-40B4-BE49-F238E27FC236}">
                <a16:creationId xmlns:a16="http://schemas.microsoft.com/office/drawing/2014/main" id="{CC513263-4E25-4B93-AD80-237A3534B8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7023" y="408254"/>
            <a:ext cx="2399027" cy="1097228"/>
          </a:xfrm>
          <a:prstGeom prst="rect">
            <a:avLst/>
          </a:prstGeom>
        </p:spPr>
      </p:pic>
    </p:spTree>
    <p:extLst>
      <p:ext uri="{BB962C8B-B14F-4D97-AF65-F5344CB8AC3E}">
        <p14:creationId xmlns:p14="http://schemas.microsoft.com/office/powerpoint/2010/main" val="4116549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asic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567891" y="115503"/>
            <a:ext cx="10785909" cy="909823"/>
          </a:xfrm>
        </p:spPr>
        <p:txBody>
          <a:bodyPr anchor="b">
            <a:normAutofit/>
          </a:bodyPr>
          <a:lstStyle>
            <a:lvl1pPr>
              <a:defRPr sz="3600"/>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a:xfrm>
            <a:off x="193307" y="1205801"/>
            <a:ext cx="11838272" cy="5719576"/>
          </a:xfrm>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9808"/>
          <a:stretch/>
        </p:blipFill>
        <p:spPr>
          <a:xfrm rot="10800000">
            <a:off x="10001839" y="2406"/>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193307" y="1038721"/>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197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asic content no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A4A6-3367-4516-AE5E-00985D5615CB}"/>
              </a:ext>
            </a:extLst>
          </p:cNvPr>
          <p:cNvSpPr>
            <a:spLocks noGrp="1"/>
          </p:cNvSpPr>
          <p:nvPr>
            <p:ph type="title"/>
          </p:nvPr>
        </p:nvSpPr>
        <p:spPr>
          <a:xfrm>
            <a:off x="838200" y="365126"/>
            <a:ext cx="10515600" cy="1171444"/>
          </a:xfrm>
        </p:spPr>
        <p:txBody>
          <a:bodyPr anchor="b">
            <a:normAutofit/>
          </a:bodyPr>
          <a:lstStyle>
            <a:lvl1pPr>
              <a:defRPr sz="3600"/>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780AAE8D-4C57-4F7E-A5BB-ACF6E76D7674}"/>
              </a:ext>
            </a:extLst>
          </p:cNvPr>
          <p:cNvSpPr>
            <a:spLocks noGrp="1"/>
          </p:cNvSpPr>
          <p:nvPr>
            <p:ph idx="1"/>
          </p:nvPr>
        </p:nvSpPr>
        <p:spPr/>
        <p:txBody>
          <a:bodyPr/>
          <a:lstStyle>
            <a:lvl1pPr>
              <a:defRPr b="0">
                <a:latin typeface="Avenir Next LT Pro" panose="020B0504020202020204" pitchFamily="34" charset="0"/>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5">
            <a:extLst>
              <a:ext uri="{FF2B5EF4-FFF2-40B4-BE49-F238E27FC236}">
                <a16:creationId xmlns:a16="http://schemas.microsoft.com/office/drawing/2014/main" id="{87945456-30A3-46C2-B89C-CBC44A542F2E}"/>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pic>
        <p:nvPicPr>
          <p:cNvPr id="14" name="Graphic 13">
            <a:extLst>
              <a:ext uri="{FF2B5EF4-FFF2-40B4-BE49-F238E27FC236}">
                <a16:creationId xmlns:a16="http://schemas.microsoft.com/office/drawing/2014/main" id="{B8564415-018C-4A4D-96E3-AB920F4287F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9808"/>
          <a:stretch/>
        </p:blipFill>
        <p:spPr>
          <a:xfrm>
            <a:off x="8937432" y="5770439"/>
            <a:ext cx="2469823" cy="1022919"/>
          </a:xfrm>
          <a:prstGeom prst="rect">
            <a:avLst/>
          </a:prstGeom>
        </p:spPr>
      </p:pic>
      <p:cxnSp>
        <p:nvCxnSpPr>
          <p:cNvPr id="16" name="Rechte verbindingslijn 15">
            <a:extLst>
              <a:ext uri="{FF2B5EF4-FFF2-40B4-BE49-F238E27FC236}">
                <a16:creationId xmlns:a16="http://schemas.microsoft.com/office/drawing/2014/main" id="{6C235D7F-9DA0-4CF9-BFCE-DCC0EC73D428}"/>
              </a:ext>
            </a:extLst>
          </p:cNvPr>
          <p:cNvCxnSpPr/>
          <p:nvPr userDrawn="1"/>
        </p:nvCxnSpPr>
        <p:spPr>
          <a:xfrm>
            <a:off x="838200" y="1649690"/>
            <a:ext cx="1163346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431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B4E63-35F9-41EB-BFE5-18C6D111419E}"/>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F4281E86-AB83-4422-A88D-D738DFB5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7" name="Tijdelijke aanduiding voor dianummer 5">
            <a:extLst>
              <a:ext uri="{FF2B5EF4-FFF2-40B4-BE49-F238E27FC236}">
                <a16:creationId xmlns:a16="http://schemas.microsoft.com/office/drawing/2014/main" id="{05244408-4420-413E-BCA6-E0935B7BB96A}"/>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3370111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74F76-827D-4973-9415-BC146EC41F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D485D57-C9B6-4CF1-BDA6-CEEE13753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dianummer 5">
            <a:extLst>
              <a:ext uri="{FF2B5EF4-FFF2-40B4-BE49-F238E27FC236}">
                <a16:creationId xmlns:a16="http://schemas.microsoft.com/office/drawing/2014/main" id="{D60333E7-8237-4336-A9BE-F1B2418EC3E8}"/>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1532397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03C0-2440-4B98-B300-675329F5AAB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EB20084-1B3B-4B85-A684-2B95C1C18E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D1EBA27-9AD4-4643-AE83-420CDEBF81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dianummer 5">
            <a:extLst>
              <a:ext uri="{FF2B5EF4-FFF2-40B4-BE49-F238E27FC236}">
                <a16:creationId xmlns:a16="http://schemas.microsoft.com/office/drawing/2014/main" id="{1B663E5C-33D2-444B-A33C-2AA66ED361C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1340462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721ED-C43D-4147-AB34-83BE9955856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911A4A0-CB08-4707-BCB7-443F0ED37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9B7C50E-58C7-432F-B25D-BC8BB2F528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97D5A-D11D-4D1E-9F9E-788CF5325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D192990-D070-4A08-BD66-1F56D0C4E5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dianummer 5">
            <a:extLst>
              <a:ext uri="{FF2B5EF4-FFF2-40B4-BE49-F238E27FC236}">
                <a16:creationId xmlns:a16="http://schemas.microsoft.com/office/drawing/2014/main" id="{E00B7878-F128-4F45-99AF-1FC5484E30EB}"/>
              </a:ext>
            </a:extLst>
          </p:cNvPr>
          <p:cNvSpPr>
            <a:spLocks noGrp="1"/>
          </p:cNvSpPr>
          <p:nvPr>
            <p:ph type="sldNum" sz="quarter" idx="10"/>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3699746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96875-C673-4980-89F0-42B87160A79D}"/>
              </a:ext>
            </a:extLst>
          </p:cNvPr>
          <p:cNvSpPr>
            <a:spLocks noGrp="1"/>
          </p:cNvSpPr>
          <p:nvPr>
            <p:ph type="title"/>
          </p:nvPr>
        </p:nvSpPr>
        <p:spPr/>
        <p:txBody>
          <a:body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1252E85B-0BED-428D-B312-1FA37F2D33C6}"/>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3494200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9E3A4351-3448-49DC-B40E-C9DA0CC77A4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345436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03C0-2440-4B98-B300-675329F5AAB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EB20084-1B3B-4B85-A684-2B95C1C18E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D1EBA27-9AD4-4643-AE83-420CDEBF81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jdelijke aanduiding voor dianummer 5">
            <a:extLst>
              <a:ext uri="{FF2B5EF4-FFF2-40B4-BE49-F238E27FC236}">
                <a16:creationId xmlns:a16="http://schemas.microsoft.com/office/drawing/2014/main" id="{1B663E5C-33D2-444B-A33C-2AA66ED361C0}"/>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1052178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68791-EAF0-4FA1-9221-3518DF449D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4E36209-474F-444B-B376-392F743C4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E296A36-0C59-4BAA-9AB1-96A3D5C8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dianummer 5">
            <a:extLst>
              <a:ext uri="{FF2B5EF4-FFF2-40B4-BE49-F238E27FC236}">
                <a16:creationId xmlns:a16="http://schemas.microsoft.com/office/drawing/2014/main" id="{E4B78892-AA2A-4524-B118-DAC959B921EB}"/>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769535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E6EF-5F21-453F-B691-8D3D3C9880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F2A0FEC-1C06-4F0F-BFDD-715D608BF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0E4E925-AECA-4688-96FC-3FF027F5B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Tijdelijke aanduiding voor dianummer 5">
            <a:extLst>
              <a:ext uri="{FF2B5EF4-FFF2-40B4-BE49-F238E27FC236}">
                <a16:creationId xmlns:a16="http://schemas.microsoft.com/office/drawing/2014/main" id="{854C9920-ECB8-492A-83B8-9649CA0CDA9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Tree>
    <p:extLst>
      <p:ext uri="{BB962C8B-B14F-4D97-AF65-F5344CB8AC3E}">
        <p14:creationId xmlns:p14="http://schemas.microsoft.com/office/powerpoint/2010/main" val="30065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721ED-C43D-4147-AB34-83BE9955856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911A4A0-CB08-4707-BCB7-443F0ED37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9B7C50E-58C7-432F-B25D-BC8BB2F528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97D5A-D11D-4D1E-9F9E-788CF5325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D192990-D070-4A08-BD66-1F56D0C4E5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dianummer 5">
            <a:extLst>
              <a:ext uri="{FF2B5EF4-FFF2-40B4-BE49-F238E27FC236}">
                <a16:creationId xmlns:a16="http://schemas.microsoft.com/office/drawing/2014/main" id="{E00B7878-F128-4F45-99AF-1FC5484E30EB}"/>
              </a:ext>
            </a:extLst>
          </p:cNvPr>
          <p:cNvSpPr>
            <a:spLocks noGrp="1"/>
          </p:cNvSpPr>
          <p:nvPr>
            <p:ph type="sldNum" sz="quarter" idx="10"/>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34765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96875-C673-4980-89F0-42B87160A79D}"/>
              </a:ext>
            </a:extLst>
          </p:cNvPr>
          <p:cNvSpPr>
            <a:spLocks noGrp="1"/>
          </p:cNvSpPr>
          <p:nvPr>
            <p:ph type="title"/>
          </p:nvPr>
        </p:nvSpPr>
        <p:spPr/>
        <p:txBody>
          <a:bodyPr/>
          <a:lstStyle/>
          <a:p>
            <a:r>
              <a:rPr lang="nl-NL"/>
              <a:t>Klik om stijl te bewerken</a:t>
            </a:r>
            <a:endParaRPr lang="nl-BE"/>
          </a:p>
        </p:txBody>
      </p:sp>
      <p:sp>
        <p:nvSpPr>
          <p:cNvPr id="6" name="Tijdelijke aanduiding voor dianummer 5">
            <a:extLst>
              <a:ext uri="{FF2B5EF4-FFF2-40B4-BE49-F238E27FC236}">
                <a16:creationId xmlns:a16="http://schemas.microsoft.com/office/drawing/2014/main" id="{1252E85B-0BED-428D-B312-1FA37F2D33C6}"/>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Tree>
    <p:extLst>
      <p:ext uri="{BB962C8B-B14F-4D97-AF65-F5344CB8AC3E}">
        <p14:creationId xmlns:p14="http://schemas.microsoft.com/office/powerpoint/2010/main" val="338161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sv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2.sv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27.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sv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9B4E08-250E-4424-8D79-1A168D453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IE" noProof="0" dirty="0" err="1"/>
              <a:t>Klik</a:t>
            </a:r>
            <a:r>
              <a:rPr lang="en-IE" noProof="0" dirty="0"/>
              <a:t> om </a:t>
            </a:r>
            <a:r>
              <a:rPr lang="en-IE" noProof="0" dirty="0" err="1"/>
              <a:t>stijl</a:t>
            </a:r>
            <a:r>
              <a:rPr lang="en-IE" noProof="0" dirty="0"/>
              <a:t> </a:t>
            </a:r>
            <a:r>
              <a:rPr lang="en-IE" noProof="0" dirty="0" err="1"/>
              <a:t>te</a:t>
            </a:r>
            <a:r>
              <a:rPr lang="en-IE" noProof="0" dirty="0"/>
              <a:t> </a:t>
            </a:r>
            <a:r>
              <a:rPr lang="en-IE" noProof="0" dirty="0" err="1"/>
              <a:t>bewerken</a:t>
            </a:r>
            <a:endParaRPr lang="en-IE" noProof="0" dirty="0"/>
          </a:p>
        </p:txBody>
      </p:sp>
      <p:sp>
        <p:nvSpPr>
          <p:cNvPr id="3" name="Tijdelijke aanduiding voor tekst 2">
            <a:extLst>
              <a:ext uri="{FF2B5EF4-FFF2-40B4-BE49-F238E27FC236}">
                <a16:creationId xmlns:a16="http://schemas.microsoft.com/office/drawing/2014/main" id="{5605CA7F-726E-46A6-B49F-3FE30834C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IE" noProof="0" dirty="0" err="1"/>
              <a:t>Klikken</a:t>
            </a:r>
            <a:r>
              <a:rPr lang="en-IE" noProof="0" dirty="0"/>
              <a:t> om de </a:t>
            </a:r>
            <a:r>
              <a:rPr lang="en-IE" noProof="0" dirty="0" err="1"/>
              <a:t>tekststijl</a:t>
            </a:r>
            <a:r>
              <a:rPr lang="en-IE" noProof="0" dirty="0"/>
              <a:t> van het model </a:t>
            </a:r>
            <a:r>
              <a:rPr lang="en-IE" noProof="0" dirty="0" err="1"/>
              <a:t>te</a:t>
            </a:r>
            <a:r>
              <a:rPr lang="en-IE" noProof="0" dirty="0"/>
              <a:t> </a:t>
            </a:r>
            <a:r>
              <a:rPr lang="en-IE" noProof="0" dirty="0" err="1"/>
              <a:t>bewerken</a:t>
            </a:r>
            <a:endParaRPr lang="en-IE" noProof="0" dirty="0"/>
          </a:p>
          <a:p>
            <a:pPr lvl="1"/>
            <a:r>
              <a:rPr lang="en-IE" noProof="0" dirty="0" err="1"/>
              <a:t>Tweede</a:t>
            </a:r>
            <a:r>
              <a:rPr lang="en-IE" noProof="0" dirty="0"/>
              <a:t> </a:t>
            </a:r>
            <a:r>
              <a:rPr lang="en-IE" noProof="0" dirty="0" err="1"/>
              <a:t>niveau</a:t>
            </a:r>
            <a:endParaRPr lang="en-IE" noProof="0" dirty="0"/>
          </a:p>
          <a:p>
            <a:pPr lvl="2"/>
            <a:r>
              <a:rPr lang="en-IE" noProof="0" dirty="0" err="1"/>
              <a:t>Derde</a:t>
            </a:r>
            <a:r>
              <a:rPr lang="en-IE" noProof="0" dirty="0"/>
              <a:t> </a:t>
            </a:r>
            <a:r>
              <a:rPr lang="en-IE" noProof="0" dirty="0" err="1"/>
              <a:t>niveau</a:t>
            </a:r>
            <a:endParaRPr lang="en-IE" noProof="0" dirty="0"/>
          </a:p>
          <a:p>
            <a:pPr lvl="3"/>
            <a:r>
              <a:rPr lang="en-IE" noProof="0" dirty="0" err="1"/>
              <a:t>Vierde</a:t>
            </a:r>
            <a:r>
              <a:rPr lang="en-IE" noProof="0" dirty="0"/>
              <a:t> </a:t>
            </a:r>
            <a:r>
              <a:rPr lang="en-IE" noProof="0" dirty="0" err="1"/>
              <a:t>niveau</a:t>
            </a:r>
            <a:endParaRPr lang="en-IE" noProof="0" dirty="0"/>
          </a:p>
          <a:p>
            <a:pPr lvl="4"/>
            <a:r>
              <a:rPr lang="en-IE" noProof="0" dirty="0" err="1"/>
              <a:t>Vijfde</a:t>
            </a:r>
            <a:r>
              <a:rPr lang="en-IE" noProof="0" dirty="0"/>
              <a:t> </a:t>
            </a:r>
            <a:r>
              <a:rPr lang="en-IE" noProof="0" dirty="0" err="1"/>
              <a:t>niveau</a:t>
            </a:r>
            <a:endParaRPr lang="en-IE" noProof="0" dirty="0"/>
          </a:p>
        </p:txBody>
      </p:sp>
      <p:sp>
        <p:nvSpPr>
          <p:cNvPr id="6" name="Tijdelijke aanduiding voor dianummer 5">
            <a:extLst>
              <a:ext uri="{FF2B5EF4-FFF2-40B4-BE49-F238E27FC236}">
                <a16:creationId xmlns:a16="http://schemas.microsoft.com/office/drawing/2014/main" id="{D1066379-E4A7-4E71-8908-7E0FE9996FC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en-IE" noProof="0" smtClean="0"/>
              <a:pPr/>
              <a:t>‹N°›</a:t>
            </a:fld>
            <a:endParaRPr lang="en-IE" noProof="0" dirty="0"/>
          </a:p>
        </p:txBody>
      </p:sp>
      <p:cxnSp>
        <p:nvCxnSpPr>
          <p:cNvPr id="19" name="Rechte verbindingslijn 18">
            <a:extLst>
              <a:ext uri="{FF2B5EF4-FFF2-40B4-BE49-F238E27FC236}">
                <a16:creationId xmlns:a16="http://schemas.microsoft.com/office/drawing/2014/main" id="{7268076F-849B-4B4C-927D-DFE164AC6525}"/>
              </a:ext>
            </a:extLst>
          </p:cNvPr>
          <p:cNvCxnSpPr>
            <a:cxnSpLocks/>
          </p:cNvCxnSpPr>
          <p:nvPr userDrawn="1"/>
        </p:nvCxnSpPr>
        <p:spPr>
          <a:xfrm>
            <a:off x="11794914" y="6666752"/>
            <a:ext cx="0" cy="191248"/>
          </a:xfrm>
          <a:prstGeom prst="line">
            <a:avLst/>
          </a:prstGeom>
          <a:ln>
            <a:solidFill>
              <a:srgbClr val="940059"/>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0" y="6791416"/>
            <a:ext cx="12191999" cy="66584"/>
            <a:chOff x="0" y="6791416"/>
            <a:chExt cx="12191999" cy="66584"/>
          </a:xfrm>
        </p:grpSpPr>
        <p:sp>
          <p:nvSpPr>
            <p:cNvPr id="15"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16"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17"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grpSp>
    </p:spTree>
    <p:extLst>
      <p:ext uri="{BB962C8B-B14F-4D97-AF65-F5344CB8AC3E}">
        <p14:creationId xmlns:p14="http://schemas.microsoft.com/office/powerpoint/2010/main" val="2811016232"/>
      </p:ext>
    </p:extLst>
  </p:cSld>
  <p:clrMap bg1="lt1" tx1="dk1" bg2="lt2" tx2="dk2" accent1="accent1" accent2="accent2" accent3="accent3" accent4="accent4" accent5="accent5" accent6="accent6" hlink="hlink" folHlink="folHlink"/>
  <p:sldLayoutIdLst>
    <p:sldLayoutId id="2147483660" r:id="rId1"/>
    <p:sldLayoutId id="2147483658" r:id="rId2"/>
    <p:sldLayoutId id="2147483650" r:id="rId3"/>
    <p:sldLayoutId id="2147483659" r:id="rId4"/>
    <p:sldLayoutId id="2147483649"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b="1"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40059"/>
        </a:buClr>
        <a:buFontTx/>
        <a:buBlip>
          <a:blip r:embed="rId14">
            <a:extLst>
              <a:ext uri="{96DAC541-7B7A-43D3-8B79-37D633B846F1}">
                <asvg:svgBlip xmlns:asvg="http://schemas.microsoft.com/office/drawing/2016/SVG/main" r:embed="rId15"/>
              </a:ext>
            </a:extLst>
          </a:blip>
        </a:buBlip>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9B4E08-250E-4424-8D79-1A168D453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605CA7F-726E-46A6-B49F-3FE30834C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a:extLst>
              <a:ext uri="{FF2B5EF4-FFF2-40B4-BE49-F238E27FC236}">
                <a16:creationId xmlns:a16="http://schemas.microsoft.com/office/drawing/2014/main" id="{D1066379-E4A7-4E71-8908-7E0FE9996FC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
        <p:nvSpPr>
          <p:cNvPr id="15"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 name="Rechte verbindingslijn 18">
            <a:extLst>
              <a:ext uri="{FF2B5EF4-FFF2-40B4-BE49-F238E27FC236}">
                <a16:creationId xmlns:a16="http://schemas.microsoft.com/office/drawing/2014/main" id="{7268076F-849B-4B4C-927D-DFE164AC6525}"/>
              </a:ext>
            </a:extLst>
          </p:cNvPr>
          <p:cNvCxnSpPr>
            <a:cxnSpLocks/>
          </p:cNvCxnSpPr>
          <p:nvPr userDrawn="1"/>
        </p:nvCxnSpPr>
        <p:spPr>
          <a:xfrm>
            <a:off x="11794914" y="6666752"/>
            <a:ext cx="0" cy="191248"/>
          </a:xfrm>
          <a:prstGeom prst="line">
            <a:avLst/>
          </a:prstGeom>
          <a:ln>
            <a:solidFill>
              <a:srgbClr val="94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6158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914400" rtl="0" eaLnBrk="1" latinLnBrk="0" hangingPunct="1">
        <a:lnSpc>
          <a:spcPct val="90000"/>
        </a:lnSpc>
        <a:spcBef>
          <a:spcPct val="0"/>
        </a:spcBef>
        <a:buNone/>
        <a:defRPr sz="4400" b="1"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40059"/>
        </a:buClr>
        <a:buFontTx/>
        <a:buBlip>
          <a:blip r:embed="rId19">
            <a:extLst>
              <a:ext uri="{96DAC541-7B7A-43D3-8B79-37D633B846F1}">
                <asvg:svgBlip xmlns:asvg="http://schemas.microsoft.com/office/drawing/2016/SVG/main" r:embed="rId20"/>
              </a:ext>
            </a:extLst>
          </a:blip>
        </a:buBlip>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rgbClr val="940059"/>
        </a:buClr>
        <a:buFontTx/>
        <a:buBlip>
          <a:blip r:embed="rId19">
            <a:extLst>
              <a:ext uri="{96DAC541-7B7A-43D3-8B79-37D633B846F1}">
                <asvg:svgBlip xmlns:asvg="http://schemas.microsoft.com/office/drawing/2016/SVG/main" r:embed="rId20"/>
              </a:ext>
            </a:extLst>
          </a:blip>
        </a:buBlip>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rgbClr val="940059"/>
        </a:buClr>
        <a:buFontTx/>
        <a:buBlip>
          <a:blip r:embed="rId19">
            <a:extLst>
              <a:ext uri="{96DAC541-7B7A-43D3-8B79-37D633B846F1}">
                <asvg:svgBlip xmlns:asvg="http://schemas.microsoft.com/office/drawing/2016/SVG/main" r:embed="rId20"/>
              </a:ext>
            </a:extLst>
          </a:blip>
        </a:buBlip>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rgbClr val="940059"/>
        </a:buClr>
        <a:buFontTx/>
        <a:buBlip>
          <a:blip r:embed="rId19">
            <a:extLst>
              <a:ext uri="{96DAC541-7B7A-43D3-8B79-37D633B846F1}">
                <asvg:svgBlip xmlns:asvg="http://schemas.microsoft.com/office/drawing/2016/SVG/main" r:embed="rId20"/>
              </a:ext>
            </a:extLst>
          </a:blip>
        </a:buBlip>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rgbClr val="940059"/>
        </a:buClr>
        <a:buFontTx/>
        <a:buBlip>
          <a:blip r:embed="rId19">
            <a:extLst>
              <a:ext uri="{96DAC541-7B7A-43D3-8B79-37D633B846F1}">
                <asvg:svgBlip xmlns:asvg="http://schemas.microsoft.com/office/drawing/2016/SVG/main" r:embed="rId20"/>
              </a:ext>
            </a:extLst>
          </a:blip>
        </a:buBlip>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9B4E08-250E-4424-8D79-1A168D453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IE" noProof="0" dirty="0" err="1"/>
              <a:t>Klik</a:t>
            </a:r>
            <a:r>
              <a:rPr lang="en-IE" noProof="0" dirty="0"/>
              <a:t> om </a:t>
            </a:r>
            <a:r>
              <a:rPr lang="en-IE" noProof="0" dirty="0" err="1"/>
              <a:t>stijl</a:t>
            </a:r>
            <a:r>
              <a:rPr lang="en-IE" noProof="0" dirty="0"/>
              <a:t> </a:t>
            </a:r>
            <a:r>
              <a:rPr lang="en-IE" noProof="0" dirty="0" err="1"/>
              <a:t>te</a:t>
            </a:r>
            <a:r>
              <a:rPr lang="en-IE" noProof="0" dirty="0"/>
              <a:t> </a:t>
            </a:r>
            <a:r>
              <a:rPr lang="en-IE" noProof="0" dirty="0" err="1"/>
              <a:t>bewerken</a:t>
            </a:r>
            <a:endParaRPr lang="en-IE" noProof="0" dirty="0"/>
          </a:p>
        </p:txBody>
      </p:sp>
      <p:sp>
        <p:nvSpPr>
          <p:cNvPr id="3" name="Tijdelijke aanduiding voor tekst 2">
            <a:extLst>
              <a:ext uri="{FF2B5EF4-FFF2-40B4-BE49-F238E27FC236}">
                <a16:creationId xmlns:a16="http://schemas.microsoft.com/office/drawing/2014/main" id="{5605CA7F-726E-46A6-B49F-3FE30834C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IE" noProof="0" dirty="0" err="1"/>
              <a:t>Klikken</a:t>
            </a:r>
            <a:r>
              <a:rPr lang="en-IE" noProof="0" dirty="0"/>
              <a:t> om de </a:t>
            </a:r>
            <a:r>
              <a:rPr lang="en-IE" noProof="0" dirty="0" err="1"/>
              <a:t>tekststijl</a:t>
            </a:r>
            <a:r>
              <a:rPr lang="en-IE" noProof="0" dirty="0"/>
              <a:t> van het model </a:t>
            </a:r>
            <a:r>
              <a:rPr lang="en-IE" noProof="0" dirty="0" err="1"/>
              <a:t>te</a:t>
            </a:r>
            <a:r>
              <a:rPr lang="en-IE" noProof="0" dirty="0"/>
              <a:t> </a:t>
            </a:r>
            <a:r>
              <a:rPr lang="en-IE" noProof="0" dirty="0" err="1"/>
              <a:t>bewerken</a:t>
            </a:r>
            <a:endParaRPr lang="en-IE" noProof="0" dirty="0"/>
          </a:p>
          <a:p>
            <a:pPr lvl="1"/>
            <a:r>
              <a:rPr lang="en-IE" noProof="0" dirty="0" err="1"/>
              <a:t>Tweede</a:t>
            </a:r>
            <a:r>
              <a:rPr lang="en-IE" noProof="0" dirty="0"/>
              <a:t> </a:t>
            </a:r>
            <a:r>
              <a:rPr lang="en-IE" noProof="0" dirty="0" err="1"/>
              <a:t>niveau</a:t>
            </a:r>
            <a:endParaRPr lang="en-IE" noProof="0" dirty="0"/>
          </a:p>
          <a:p>
            <a:pPr lvl="2"/>
            <a:r>
              <a:rPr lang="en-IE" noProof="0" dirty="0" err="1"/>
              <a:t>Derde</a:t>
            </a:r>
            <a:r>
              <a:rPr lang="en-IE" noProof="0" dirty="0"/>
              <a:t> </a:t>
            </a:r>
            <a:r>
              <a:rPr lang="en-IE" noProof="0" dirty="0" err="1"/>
              <a:t>niveau</a:t>
            </a:r>
            <a:endParaRPr lang="en-IE" noProof="0" dirty="0"/>
          </a:p>
          <a:p>
            <a:pPr lvl="3"/>
            <a:r>
              <a:rPr lang="en-IE" noProof="0" dirty="0" err="1"/>
              <a:t>Vierde</a:t>
            </a:r>
            <a:r>
              <a:rPr lang="en-IE" noProof="0" dirty="0"/>
              <a:t> </a:t>
            </a:r>
            <a:r>
              <a:rPr lang="en-IE" noProof="0" dirty="0" err="1"/>
              <a:t>niveau</a:t>
            </a:r>
            <a:endParaRPr lang="en-IE" noProof="0" dirty="0"/>
          </a:p>
          <a:p>
            <a:pPr lvl="4"/>
            <a:r>
              <a:rPr lang="en-IE" noProof="0" dirty="0" err="1"/>
              <a:t>Vijfde</a:t>
            </a:r>
            <a:r>
              <a:rPr lang="en-IE" noProof="0" dirty="0"/>
              <a:t> </a:t>
            </a:r>
            <a:r>
              <a:rPr lang="en-IE" noProof="0" dirty="0" err="1"/>
              <a:t>niveau</a:t>
            </a:r>
            <a:endParaRPr lang="en-IE" noProof="0" dirty="0"/>
          </a:p>
        </p:txBody>
      </p:sp>
      <p:sp>
        <p:nvSpPr>
          <p:cNvPr id="6" name="Tijdelijke aanduiding voor dianummer 5">
            <a:extLst>
              <a:ext uri="{FF2B5EF4-FFF2-40B4-BE49-F238E27FC236}">
                <a16:creationId xmlns:a16="http://schemas.microsoft.com/office/drawing/2014/main" id="{D1066379-E4A7-4E71-8908-7E0FE9996FC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en-IE" noProof="0" smtClean="0"/>
              <a:pPr/>
              <a:t>‹N°›</a:t>
            </a:fld>
            <a:endParaRPr lang="en-IE" noProof="0" dirty="0"/>
          </a:p>
        </p:txBody>
      </p:sp>
      <p:cxnSp>
        <p:nvCxnSpPr>
          <p:cNvPr id="19" name="Rechte verbindingslijn 18">
            <a:extLst>
              <a:ext uri="{FF2B5EF4-FFF2-40B4-BE49-F238E27FC236}">
                <a16:creationId xmlns:a16="http://schemas.microsoft.com/office/drawing/2014/main" id="{7268076F-849B-4B4C-927D-DFE164AC6525}"/>
              </a:ext>
            </a:extLst>
          </p:cNvPr>
          <p:cNvCxnSpPr>
            <a:cxnSpLocks/>
          </p:cNvCxnSpPr>
          <p:nvPr userDrawn="1"/>
        </p:nvCxnSpPr>
        <p:spPr>
          <a:xfrm>
            <a:off x="11794914" y="6666752"/>
            <a:ext cx="0" cy="191248"/>
          </a:xfrm>
          <a:prstGeom prst="line">
            <a:avLst/>
          </a:prstGeom>
          <a:ln>
            <a:solidFill>
              <a:srgbClr val="940059"/>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0" y="6791416"/>
            <a:ext cx="12191999" cy="66584"/>
            <a:chOff x="0" y="6791416"/>
            <a:chExt cx="12191999" cy="66584"/>
          </a:xfrm>
        </p:grpSpPr>
        <p:sp>
          <p:nvSpPr>
            <p:cNvPr id="15"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16"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sp>
          <p:nvSpPr>
            <p:cNvPr id="17"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dirty="0"/>
            </a:p>
          </p:txBody>
        </p:sp>
      </p:grpSp>
    </p:spTree>
    <p:extLst>
      <p:ext uri="{BB962C8B-B14F-4D97-AF65-F5344CB8AC3E}">
        <p14:creationId xmlns:p14="http://schemas.microsoft.com/office/powerpoint/2010/main" val="10856365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b="1"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40059"/>
        </a:buClr>
        <a:buFontTx/>
        <a:buBlip>
          <a:blip r:embed="rId14">
            <a:extLst>
              <a:ext uri="{96DAC541-7B7A-43D3-8B79-37D633B846F1}">
                <asvg:svgBlip xmlns:asvg="http://schemas.microsoft.com/office/drawing/2016/SVG/main" r:embed="rId15"/>
              </a:ext>
            </a:extLst>
          </a:blip>
        </a:buBlip>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9B4E08-250E-4424-8D79-1A168D453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605CA7F-726E-46A6-B49F-3FE30834C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a:extLst>
              <a:ext uri="{FF2B5EF4-FFF2-40B4-BE49-F238E27FC236}">
                <a16:creationId xmlns:a16="http://schemas.microsoft.com/office/drawing/2014/main" id="{D1066379-E4A7-4E71-8908-7E0FE9996FC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a:p>
        </p:txBody>
      </p:sp>
      <p:sp>
        <p:nvSpPr>
          <p:cNvPr id="15"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 name="Rechte verbindingslijn 18">
            <a:extLst>
              <a:ext uri="{FF2B5EF4-FFF2-40B4-BE49-F238E27FC236}">
                <a16:creationId xmlns:a16="http://schemas.microsoft.com/office/drawing/2014/main" id="{7268076F-849B-4B4C-927D-DFE164AC6525}"/>
              </a:ext>
            </a:extLst>
          </p:cNvPr>
          <p:cNvCxnSpPr>
            <a:cxnSpLocks/>
          </p:cNvCxnSpPr>
          <p:nvPr userDrawn="1"/>
        </p:nvCxnSpPr>
        <p:spPr>
          <a:xfrm>
            <a:off x="11794914" y="6666752"/>
            <a:ext cx="0" cy="191248"/>
          </a:xfrm>
          <a:prstGeom prst="line">
            <a:avLst/>
          </a:prstGeom>
          <a:ln>
            <a:solidFill>
              <a:srgbClr val="94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591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l" defTabSz="914400" rtl="0" eaLnBrk="1" latinLnBrk="0" hangingPunct="1">
        <a:lnSpc>
          <a:spcPct val="90000"/>
        </a:lnSpc>
        <a:spcBef>
          <a:spcPct val="0"/>
        </a:spcBef>
        <a:buNone/>
        <a:defRPr sz="4400" b="1"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40059"/>
        </a:buClr>
        <a:buFontTx/>
        <a:buBlip>
          <a:blip r:embed="rId20">
            <a:extLst>
              <a:ext uri="{96DAC541-7B7A-43D3-8B79-37D633B846F1}">
                <asvg:svgBlip xmlns:asvg="http://schemas.microsoft.com/office/drawing/2016/SVG/main" r:embed="rId21"/>
              </a:ext>
            </a:extLst>
          </a:blip>
        </a:buBlip>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rgbClr val="940059"/>
        </a:buClr>
        <a:buFontTx/>
        <a:buBlip>
          <a:blip r:embed="rId20">
            <a:extLst>
              <a:ext uri="{96DAC541-7B7A-43D3-8B79-37D633B846F1}">
                <asvg:svgBlip xmlns:asvg="http://schemas.microsoft.com/office/drawing/2016/SVG/main" r:embed="rId21"/>
              </a:ext>
            </a:extLst>
          </a:blip>
        </a:buBlip>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rgbClr val="940059"/>
        </a:buClr>
        <a:buFontTx/>
        <a:buBlip>
          <a:blip r:embed="rId20">
            <a:extLst>
              <a:ext uri="{96DAC541-7B7A-43D3-8B79-37D633B846F1}">
                <asvg:svgBlip xmlns:asvg="http://schemas.microsoft.com/office/drawing/2016/SVG/main" r:embed="rId21"/>
              </a:ext>
            </a:extLst>
          </a:blip>
        </a:buBlip>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rgbClr val="940059"/>
        </a:buClr>
        <a:buFontTx/>
        <a:buBlip>
          <a:blip r:embed="rId20">
            <a:extLst>
              <a:ext uri="{96DAC541-7B7A-43D3-8B79-37D633B846F1}">
                <asvg:svgBlip xmlns:asvg="http://schemas.microsoft.com/office/drawing/2016/SVG/main" r:embed="rId21"/>
              </a:ext>
            </a:extLst>
          </a:blip>
        </a:buBlip>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rgbClr val="940059"/>
        </a:buClr>
        <a:buFontTx/>
        <a:buBlip>
          <a:blip r:embed="rId20">
            <a:extLst>
              <a:ext uri="{96DAC541-7B7A-43D3-8B79-37D633B846F1}">
                <asvg:svgBlip xmlns:asvg="http://schemas.microsoft.com/office/drawing/2016/SVG/main" r:embed="rId21"/>
              </a:ext>
            </a:extLst>
          </a:blip>
        </a:buBlip>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9B4E08-250E-4424-8D79-1A168D453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5605CA7F-726E-46A6-B49F-3FE30834C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dianummer 5">
            <a:extLst>
              <a:ext uri="{FF2B5EF4-FFF2-40B4-BE49-F238E27FC236}">
                <a16:creationId xmlns:a16="http://schemas.microsoft.com/office/drawing/2014/main" id="{D1066379-E4A7-4E71-8908-7E0FE9996FC4}"/>
              </a:ext>
            </a:extLst>
          </p:cNvPr>
          <p:cNvSpPr>
            <a:spLocks noGrp="1"/>
          </p:cNvSpPr>
          <p:nvPr>
            <p:ph type="sldNum" sz="quarter" idx="4"/>
          </p:nvPr>
        </p:nvSpPr>
        <p:spPr>
          <a:xfrm>
            <a:off x="11407255" y="6301627"/>
            <a:ext cx="775317" cy="365125"/>
          </a:xfrm>
          <a:prstGeom prst="rect">
            <a:avLst/>
          </a:prstGeom>
        </p:spPr>
        <p:txBody>
          <a:bodyPr vert="horz" lIns="91440" tIns="45720" rIns="91440" bIns="45720" rtlCol="0" anchor="ctr"/>
          <a:lstStyle>
            <a:lvl1pPr algn="ctr">
              <a:defRPr sz="1200">
                <a:solidFill>
                  <a:schemeClr val="tx1"/>
                </a:solidFill>
                <a:latin typeface="+mj-lt"/>
                <a:cs typeface="Arial" panose="020B0604020202020204" pitchFamily="34" charset="0"/>
              </a:defRPr>
            </a:lvl1pPr>
          </a:lstStyle>
          <a:p>
            <a:fld id="{58552FB4-6126-419A-8B17-AF4C32E2283C}" type="slidenum">
              <a:rPr lang="nl-BE" smtClean="0"/>
              <a:pPr/>
              <a:t>‹N°›</a:t>
            </a:fld>
            <a:endParaRPr lang="nl-BE" dirty="0"/>
          </a:p>
        </p:txBody>
      </p:sp>
      <p:sp>
        <p:nvSpPr>
          <p:cNvPr id="15" name="Rechthoek 14">
            <a:extLst>
              <a:ext uri="{FF2B5EF4-FFF2-40B4-BE49-F238E27FC236}">
                <a16:creationId xmlns:a16="http://schemas.microsoft.com/office/drawing/2014/main" id="{B03FCDA7-A7D8-45CF-842F-4D9B996A298B}"/>
              </a:ext>
            </a:extLst>
          </p:cNvPr>
          <p:cNvSpPr/>
          <p:nvPr userDrawn="1"/>
        </p:nvSpPr>
        <p:spPr>
          <a:xfrm>
            <a:off x="0" y="6791417"/>
            <a:ext cx="8451542" cy="66583"/>
          </a:xfrm>
          <a:prstGeom prst="rect">
            <a:avLst/>
          </a:prstGeom>
          <a:solidFill>
            <a:srgbClr val="94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9EAE520D-BC86-4B83-9C59-F7B7736ACC6B}"/>
              </a:ext>
            </a:extLst>
          </p:cNvPr>
          <p:cNvSpPr/>
          <p:nvPr userDrawn="1"/>
        </p:nvSpPr>
        <p:spPr>
          <a:xfrm>
            <a:off x="8451542" y="6791417"/>
            <a:ext cx="2965140" cy="66583"/>
          </a:xfrm>
          <a:prstGeom prst="rect">
            <a:avLst/>
          </a:prstGeom>
          <a:solidFill>
            <a:srgbClr val="B85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C00DAFA0-6A81-41BD-9567-4E9BCFC1B262}"/>
              </a:ext>
            </a:extLst>
          </p:cNvPr>
          <p:cNvSpPr/>
          <p:nvPr userDrawn="1"/>
        </p:nvSpPr>
        <p:spPr>
          <a:xfrm>
            <a:off x="11416682" y="6791416"/>
            <a:ext cx="775317" cy="66584"/>
          </a:xfrm>
          <a:prstGeom prst="rect">
            <a:avLst/>
          </a:prstGeom>
          <a:solidFill>
            <a:srgbClr val="D1E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 name="Rechte verbindingslijn 18">
            <a:extLst>
              <a:ext uri="{FF2B5EF4-FFF2-40B4-BE49-F238E27FC236}">
                <a16:creationId xmlns:a16="http://schemas.microsoft.com/office/drawing/2014/main" id="{7268076F-849B-4B4C-927D-DFE164AC6525}"/>
              </a:ext>
            </a:extLst>
          </p:cNvPr>
          <p:cNvCxnSpPr>
            <a:cxnSpLocks/>
          </p:cNvCxnSpPr>
          <p:nvPr userDrawn="1"/>
        </p:nvCxnSpPr>
        <p:spPr>
          <a:xfrm>
            <a:off x="11794914" y="6666752"/>
            <a:ext cx="0" cy="191248"/>
          </a:xfrm>
          <a:prstGeom prst="line">
            <a:avLst/>
          </a:prstGeom>
          <a:ln>
            <a:solidFill>
              <a:srgbClr val="94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4806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b="1"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40059"/>
        </a:buClr>
        <a:buFontTx/>
        <a:buBlip>
          <a:blip r:embed="rId14">
            <a:extLst>
              <a:ext uri="{96DAC541-7B7A-43D3-8B79-37D633B846F1}">
                <asvg:svgBlip xmlns:asvg="http://schemas.microsoft.com/office/drawing/2016/SVG/main" r:embed="rId15"/>
              </a:ext>
            </a:extLst>
          </a:blip>
        </a:buBlip>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Clr>
          <a:srgbClr val="940059"/>
        </a:buClr>
        <a:buFontTx/>
        <a:buBlip>
          <a:blip r:embed="rId14">
            <a:extLst>
              <a:ext uri="{96DAC541-7B7A-43D3-8B79-37D633B846F1}">
                <asvg:svgBlip xmlns:asvg="http://schemas.microsoft.com/office/drawing/2016/SVG/main" r:embed="rId15"/>
              </a:ext>
            </a:extLst>
          </a:blip>
        </a:buBlip>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hyperlink" Target="https://scar-europe.org/images/FOOD/Deliverables/SCAR_Research-innovation-priorities-sustainable-food-systems_Europe-globally.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scar-europe.org/"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852" y="2114549"/>
            <a:ext cx="9332673" cy="1495425"/>
          </a:xfrm>
        </p:spPr>
        <p:txBody>
          <a:bodyPr>
            <a:normAutofit/>
          </a:bodyPr>
          <a:lstStyle/>
          <a:p>
            <a:r>
              <a:rPr lang="en-IE" dirty="0"/>
              <a:t>SCAR FOOD SYSTEMS SWG</a:t>
            </a:r>
            <a:br>
              <a:rPr lang="en-IE" dirty="0"/>
            </a:br>
            <a:br>
              <a:rPr lang="en-IE" dirty="0"/>
            </a:br>
            <a:r>
              <a:rPr lang="en-IE" sz="2800" dirty="0"/>
              <a:t>AHW CWG meeting </a:t>
            </a:r>
            <a:endParaRPr lang="en-IE" dirty="0"/>
          </a:p>
        </p:txBody>
      </p:sp>
      <p:sp>
        <p:nvSpPr>
          <p:cNvPr id="3" name="Subtitle 2"/>
          <p:cNvSpPr>
            <a:spLocks noGrp="1"/>
          </p:cNvSpPr>
          <p:nvPr>
            <p:ph type="subTitle" idx="1"/>
          </p:nvPr>
        </p:nvSpPr>
        <p:spPr>
          <a:xfrm>
            <a:off x="201852" y="3933836"/>
            <a:ext cx="10916240" cy="564609"/>
          </a:xfrm>
        </p:spPr>
        <p:txBody>
          <a:bodyPr>
            <a:normAutofit/>
          </a:bodyPr>
          <a:lstStyle/>
          <a:p>
            <a:r>
              <a:rPr lang="en-IE" sz="2600" dirty="0" err="1"/>
              <a:t>Maroun</a:t>
            </a:r>
            <a:r>
              <a:rPr lang="en-IE" sz="2600" dirty="0"/>
              <a:t> El </a:t>
            </a:r>
            <a:r>
              <a:rPr lang="en-IE" sz="2600" dirty="0" err="1"/>
              <a:t>Moujaber</a:t>
            </a:r>
            <a:r>
              <a:rPr lang="en-IE" sz="2600" dirty="0"/>
              <a:t>, CIHEAM-Bari</a:t>
            </a:r>
          </a:p>
        </p:txBody>
      </p:sp>
      <p:sp>
        <p:nvSpPr>
          <p:cNvPr id="4" name="ZoneTexte 3"/>
          <p:cNvSpPr txBox="1"/>
          <p:nvPr/>
        </p:nvSpPr>
        <p:spPr>
          <a:xfrm>
            <a:off x="201852" y="5214257"/>
            <a:ext cx="4979748" cy="369332"/>
          </a:xfrm>
          <a:prstGeom prst="rect">
            <a:avLst/>
          </a:prstGeom>
          <a:noFill/>
        </p:spPr>
        <p:txBody>
          <a:bodyPr wrap="square" rtlCol="0">
            <a:spAutoFit/>
          </a:bodyPr>
          <a:lstStyle/>
          <a:p>
            <a:r>
              <a:rPr lang="fr-FR" b="1" dirty="0">
                <a:solidFill>
                  <a:srgbClr val="70AD47"/>
                </a:solidFill>
              </a:rPr>
              <a:t>Date: 15</a:t>
            </a:r>
            <a:r>
              <a:rPr lang="fr-FR" b="1" baseline="30000" dirty="0">
                <a:solidFill>
                  <a:srgbClr val="70AD47"/>
                </a:solidFill>
              </a:rPr>
              <a:t>th</a:t>
            </a:r>
            <a:r>
              <a:rPr lang="fr-FR" b="1" dirty="0">
                <a:solidFill>
                  <a:srgbClr val="70AD47"/>
                </a:solidFill>
              </a:rPr>
              <a:t> May 2025, Online </a:t>
            </a:r>
          </a:p>
        </p:txBody>
      </p:sp>
    </p:spTree>
    <p:extLst>
      <p:ext uri="{BB962C8B-B14F-4D97-AF65-F5344CB8AC3E}">
        <p14:creationId xmlns:p14="http://schemas.microsoft.com/office/powerpoint/2010/main" val="349485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4" name="Titolo 3"/>
          <p:cNvSpPr>
            <a:spLocks noGrp="1"/>
          </p:cNvSpPr>
          <p:nvPr>
            <p:ph type="title"/>
          </p:nvPr>
        </p:nvSpPr>
        <p:spPr>
          <a:xfrm>
            <a:off x="623711" y="-97436"/>
            <a:ext cx="10786110" cy="1171444"/>
          </a:xfrm>
        </p:spPr>
        <p:txBody>
          <a:bodyPr>
            <a:normAutofit/>
          </a:bodyPr>
          <a:lstStyle/>
          <a:p>
            <a:pPr algn="ctr"/>
            <a:r>
              <a:rPr lang="en-US" dirty="0">
                <a:solidFill>
                  <a:schemeClr val="accent1"/>
                </a:solidFill>
              </a:rPr>
              <a:t>Accelerating and Monitoring FS transition:</a:t>
            </a:r>
            <a:br>
              <a:rPr lang="en-US" dirty="0">
                <a:solidFill>
                  <a:schemeClr val="accent1"/>
                </a:solidFill>
              </a:rPr>
            </a:br>
            <a:r>
              <a:rPr lang="en-US" dirty="0">
                <a:solidFill>
                  <a:srgbClr val="940059"/>
                </a:solidFill>
              </a:rPr>
              <a:t>Aims and scope</a:t>
            </a:r>
          </a:p>
        </p:txBody>
      </p:sp>
      <p:sp>
        <p:nvSpPr>
          <p:cNvPr id="5" name="Segnaposto testo 4"/>
          <p:cNvSpPr>
            <a:spLocks noGrp="1"/>
          </p:cNvSpPr>
          <p:nvPr>
            <p:ph type="body" idx="1"/>
          </p:nvPr>
        </p:nvSpPr>
        <p:spPr>
          <a:xfrm>
            <a:off x="623711" y="1307592"/>
            <a:ext cx="11016601" cy="4517135"/>
          </a:xfrm>
        </p:spPr>
        <p:txBody>
          <a:bodyPr>
            <a:normAutofit/>
          </a:bodyPr>
          <a:lstStyle/>
          <a:p>
            <a:pPr marL="76200" indent="0" algn="just">
              <a:lnSpc>
                <a:spcPct val="150000"/>
              </a:lnSpc>
              <a:buNone/>
            </a:pPr>
            <a:r>
              <a:rPr lang="en-US" sz="1900" dirty="0"/>
              <a:t>This action aims at </a:t>
            </a:r>
            <a:r>
              <a:rPr lang="en-US" sz="1900" b="1" dirty="0">
                <a:solidFill>
                  <a:schemeClr val="accent1"/>
                </a:solidFill>
              </a:rPr>
              <a:t>fostering the acceleration of Food Systems (FS) transition</a:t>
            </a:r>
            <a:r>
              <a:rPr lang="en-US" sz="1900" b="1" dirty="0"/>
              <a:t> </a:t>
            </a:r>
            <a:r>
              <a:rPr lang="en-US" sz="1900" dirty="0"/>
              <a:t>through the identification, support and synergic integration of:</a:t>
            </a:r>
          </a:p>
          <a:p>
            <a:pPr lvl="1" algn="just">
              <a:lnSpc>
                <a:spcPct val="150000"/>
              </a:lnSpc>
            </a:pPr>
            <a:r>
              <a:rPr lang="en-US" sz="1900" dirty="0"/>
              <a:t>fundamental </a:t>
            </a:r>
            <a:r>
              <a:rPr lang="en-US" sz="1900" b="1" dirty="0"/>
              <a:t>drivers, leverage points and barriers for change</a:t>
            </a:r>
            <a:r>
              <a:rPr lang="en-US" sz="1900" dirty="0"/>
              <a:t>, at political, social, economic, and technical level</a:t>
            </a:r>
          </a:p>
          <a:p>
            <a:pPr lvl="1" algn="just">
              <a:lnSpc>
                <a:spcPct val="150000"/>
              </a:lnSpc>
            </a:pPr>
            <a:r>
              <a:rPr lang="en-US" sz="1900" dirty="0"/>
              <a:t>innovative</a:t>
            </a:r>
            <a:r>
              <a:rPr lang="en-US" sz="1900" b="1" dirty="0"/>
              <a:t> governance approaches</a:t>
            </a:r>
          </a:p>
          <a:p>
            <a:pPr algn="just">
              <a:lnSpc>
                <a:spcPct val="150000"/>
              </a:lnSpc>
              <a:buFont typeface="Wingdings" panose="05000000000000000000" pitchFamily="2" charset="2"/>
              <a:buChar char="Ø"/>
            </a:pPr>
            <a:r>
              <a:rPr lang="en-US" sz="1900" dirty="0"/>
              <a:t>This entails the </a:t>
            </a:r>
            <a:r>
              <a:rPr lang="en-US" sz="1900" b="1" dirty="0">
                <a:solidFill>
                  <a:schemeClr val="accent1"/>
                </a:solidFill>
              </a:rPr>
              <a:t>adoption of actions in R&amp;I, public policy, and legislative frameworks </a:t>
            </a:r>
            <a:r>
              <a:rPr lang="en-US" sz="1900" dirty="0"/>
              <a:t>where the </a:t>
            </a:r>
            <a:r>
              <a:rPr lang="en-US" sz="1900" b="1" dirty="0"/>
              <a:t>integration of a Food Systems Approach </a:t>
            </a:r>
            <a:r>
              <a:rPr lang="en-US" sz="1900" dirty="0"/>
              <a:t>has to be fostered. It is fundamental to remind that this is a </a:t>
            </a:r>
            <a:r>
              <a:rPr lang="en-US" sz="1900" i="1" dirty="0"/>
              <a:t>comprehensive and holistic analytical approach</a:t>
            </a:r>
            <a:r>
              <a:rPr lang="en-US" sz="1900" dirty="0"/>
              <a:t>.</a:t>
            </a:r>
          </a:p>
          <a:p>
            <a:pPr algn="just">
              <a:lnSpc>
                <a:spcPct val="150000"/>
              </a:lnSpc>
              <a:buFont typeface="Wingdings" panose="05000000000000000000" pitchFamily="2" charset="2"/>
              <a:buChar char="Ø"/>
            </a:pPr>
            <a:endParaRPr lang="it-IT" sz="1800" b="1" dirty="0"/>
          </a:p>
          <a:p>
            <a:endParaRPr lang="en-US" dirty="0"/>
          </a:p>
        </p:txBody>
      </p:sp>
    </p:spTree>
    <p:extLst>
      <p:ext uri="{BB962C8B-B14F-4D97-AF65-F5344CB8AC3E}">
        <p14:creationId xmlns:p14="http://schemas.microsoft.com/office/powerpoint/2010/main" val="199106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A9254-5423-464C-BB0E-A945ACB0AC05}"/>
              </a:ext>
            </a:extLst>
          </p:cNvPr>
          <p:cNvSpPr>
            <a:spLocks noGrp="1"/>
          </p:cNvSpPr>
          <p:nvPr>
            <p:ph type="title"/>
          </p:nvPr>
        </p:nvSpPr>
        <p:spPr/>
        <p:txBody>
          <a:bodyPr>
            <a:normAutofit fontScale="90000"/>
          </a:bodyPr>
          <a:lstStyle/>
          <a:p>
            <a:pPr algn="ctr"/>
            <a:r>
              <a:rPr lang="fr-FR" dirty="0" err="1">
                <a:solidFill>
                  <a:srgbClr val="940059"/>
                </a:solidFill>
              </a:rPr>
              <a:t>Accelerating</a:t>
            </a:r>
            <a:r>
              <a:rPr lang="fr-FR" dirty="0">
                <a:solidFill>
                  <a:srgbClr val="940059"/>
                </a:solidFill>
              </a:rPr>
              <a:t> and Monitoring FS transition</a:t>
            </a:r>
          </a:p>
        </p:txBody>
      </p:sp>
      <p:sp>
        <p:nvSpPr>
          <p:cNvPr id="3" name="Espace réservé du contenu 2">
            <a:extLst>
              <a:ext uri="{FF2B5EF4-FFF2-40B4-BE49-F238E27FC236}">
                <a16:creationId xmlns:a16="http://schemas.microsoft.com/office/drawing/2014/main" id="{6D29FD2D-514B-4E71-82B8-1AF8126DD132}"/>
              </a:ext>
            </a:extLst>
          </p:cNvPr>
          <p:cNvSpPr>
            <a:spLocks noGrp="1"/>
          </p:cNvSpPr>
          <p:nvPr>
            <p:ph idx="1"/>
          </p:nvPr>
        </p:nvSpPr>
        <p:spPr>
          <a:xfrm>
            <a:off x="356616" y="914400"/>
            <a:ext cx="11548872" cy="5285232"/>
          </a:xfrm>
        </p:spPr>
        <p:txBody>
          <a:bodyPr/>
          <a:lstStyle/>
          <a:p>
            <a:pPr marL="0" indent="0">
              <a:buNone/>
            </a:pPr>
            <a:r>
              <a:rPr lang="fr-FR" b="1" dirty="0" err="1">
                <a:solidFill>
                  <a:srgbClr val="940059"/>
                </a:solidFill>
              </a:rPr>
              <a:t>Planned</a:t>
            </a:r>
            <a:r>
              <a:rPr lang="fr-FR" b="1" dirty="0">
                <a:solidFill>
                  <a:srgbClr val="940059"/>
                </a:solidFill>
              </a:rPr>
              <a:t> </a:t>
            </a:r>
            <a:r>
              <a:rPr lang="fr-FR" b="1" dirty="0" err="1">
                <a:solidFill>
                  <a:srgbClr val="940059"/>
                </a:solidFill>
              </a:rPr>
              <a:t>activities</a:t>
            </a:r>
            <a:r>
              <a:rPr lang="fr-FR" dirty="0"/>
              <a:t>: </a:t>
            </a:r>
          </a:p>
          <a:p>
            <a:pPr lvl="0">
              <a:buFont typeface="Arial" panose="020B0604020202020204" pitchFamily="34" charset="0"/>
              <a:buChar char="•"/>
            </a:pPr>
            <a:r>
              <a:rPr lang="en-GB" dirty="0"/>
              <a:t>Literature review on food system transformation drivers.</a:t>
            </a:r>
            <a:endParaRPr lang="fr-FR" dirty="0"/>
          </a:p>
          <a:p>
            <a:pPr lvl="0">
              <a:buFont typeface="Arial" panose="020B0604020202020204" pitchFamily="34" charset="0"/>
              <a:buChar char="•"/>
            </a:pPr>
            <a:r>
              <a:rPr lang="en-GB" dirty="0"/>
              <a:t>Expert workshops on governance and policy tools.</a:t>
            </a:r>
            <a:endParaRPr lang="fr-FR" dirty="0"/>
          </a:p>
          <a:p>
            <a:pPr lvl="0">
              <a:buFont typeface="Arial" panose="020B0604020202020204" pitchFamily="34" charset="0"/>
              <a:buChar char="•"/>
            </a:pPr>
            <a:r>
              <a:rPr lang="en-GB" dirty="0"/>
              <a:t>Policy recommendation documents targeting EU and national stakeholders.</a:t>
            </a:r>
            <a:endParaRPr lang="fr-FR" dirty="0"/>
          </a:p>
          <a:p>
            <a:pPr marL="0" indent="0">
              <a:buNone/>
            </a:pPr>
            <a:endParaRPr lang="fr-FR" dirty="0"/>
          </a:p>
          <a:p>
            <a:pPr marL="0" indent="0">
              <a:buNone/>
            </a:pPr>
            <a:r>
              <a:rPr lang="fr-FR" b="1" dirty="0" err="1">
                <a:solidFill>
                  <a:srgbClr val="940059"/>
                </a:solidFill>
              </a:rPr>
              <a:t>Ongoing</a:t>
            </a:r>
            <a:r>
              <a:rPr lang="fr-FR" b="1" dirty="0">
                <a:solidFill>
                  <a:srgbClr val="940059"/>
                </a:solidFill>
              </a:rPr>
              <a:t> </a:t>
            </a:r>
            <a:r>
              <a:rPr lang="fr-FR" b="1" dirty="0" err="1">
                <a:solidFill>
                  <a:srgbClr val="940059"/>
                </a:solidFill>
              </a:rPr>
              <a:t>activity</a:t>
            </a:r>
            <a:r>
              <a:rPr lang="fr-FR" dirty="0"/>
              <a:t>: - carry out a </a:t>
            </a:r>
            <a:r>
              <a:rPr lang="en-GB" dirty="0"/>
              <a:t>study</a:t>
            </a:r>
            <a:r>
              <a:rPr lang="fr-FR" dirty="0"/>
              <a:t> </a:t>
            </a:r>
            <a:r>
              <a:rPr lang="en-GB" dirty="0"/>
              <a:t>supported</a:t>
            </a:r>
            <a:r>
              <a:rPr lang="fr-FR" dirty="0"/>
              <a:t> by RefreSCAR </a:t>
            </a:r>
          </a:p>
          <a:p>
            <a:pPr marL="0" indent="0">
              <a:buNone/>
            </a:pPr>
            <a:r>
              <a:rPr lang="fr-FR" dirty="0" err="1"/>
              <a:t>Literature</a:t>
            </a:r>
            <a:r>
              <a:rPr lang="fr-FR" dirty="0"/>
              <a:t> </a:t>
            </a:r>
            <a:r>
              <a:rPr lang="fr-FR" dirty="0" err="1"/>
              <a:t>review</a:t>
            </a:r>
            <a:r>
              <a:rPr lang="fr-FR" dirty="0"/>
              <a:t> «  </a:t>
            </a:r>
            <a:r>
              <a:rPr lang="en-IE" b="1" i="1" dirty="0"/>
              <a:t>An assessment framework for sustainable food systems transition: drivers, barriers and the role of governance” </a:t>
            </a:r>
          </a:p>
          <a:p>
            <a:pPr marL="0" indent="0">
              <a:buNone/>
            </a:pPr>
            <a:endParaRPr lang="en-IE" b="1" i="1" dirty="0"/>
          </a:p>
          <a:p>
            <a:pPr marL="0" indent="0">
              <a:buNone/>
            </a:pPr>
            <a:r>
              <a:rPr lang="en-IE" b="1" dirty="0"/>
              <a:t>Objective: </a:t>
            </a:r>
            <a:r>
              <a:rPr lang="en-US" dirty="0"/>
              <a:t>To define a </a:t>
            </a:r>
            <a:r>
              <a:rPr lang="en-US" b="1" dirty="0"/>
              <a:t>holistic conceptual model </a:t>
            </a:r>
            <a:r>
              <a:rPr lang="en-US" dirty="0"/>
              <a:t>to describe the components, interactions and dynamics of FS transition.</a:t>
            </a:r>
            <a:endParaRPr lang="fr-FR" dirty="0"/>
          </a:p>
        </p:txBody>
      </p:sp>
    </p:spTree>
    <p:extLst>
      <p:ext uri="{BB962C8B-B14F-4D97-AF65-F5344CB8AC3E}">
        <p14:creationId xmlns:p14="http://schemas.microsoft.com/office/powerpoint/2010/main" val="370968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FB232-8C6F-409C-A0FA-9C07BCEFD567}"/>
              </a:ext>
            </a:extLst>
          </p:cNvPr>
          <p:cNvSpPr>
            <a:spLocks noGrp="1"/>
          </p:cNvSpPr>
          <p:nvPr>
            <p:ph type="title"/>
          </p:nvPr>
        </p:nvSpPr>
        <p:spPr/>
        <p:txBody>
          <a:bodyPr/>
          <a:lstStyle/>
          <a:p>
            <a:pPr algn="ctr"/>
            <a:r>
              <a:rPr lang="fr-FR" dirty="0">
                <a:solidFill>
                  <a:srgbClr val="940059"/>
                </a:solidFill>
              </a:rPr>
              <a:t>FS </a:t>
            </a:r>
            <a:r>
              <a:rPr lang="fr-FR" dirty="0" err="1">
                <a:solidFill>
                  <a:srgbClr val="940059"/>
                </a:solidFill>
              </a:rPr>
              <a:t>Resilience</a:t>
            </a:r>
            <a:r>
              <a:rPr lang="fr-FR" dirty="0">
                <a:solidFill>
                  <a:srgbClr val="940059"/>
                </a:solidFill>
              </a:rPr>
              <a:t> </a:t>
            </a:r>
          </a:p>
        </p:txBody>
      </p:sp>
      <p:sp>
        <p:nvSpPr>
          <p:cNvPr id="3" name="Espace réservé du contenu 2">
            <a:extLst>
              <a:ext uri="{FF2B5EF4-FFF2-40B4-BE49-F238E27FC236}">
                <a16:creationId xmlns:a16="http://schemas.microsoft.com/office/drawing/2014/main" id="{FF5EFD30-607C-4495-98F0-D59998DF3A1D}"/>
              </a:ext>
            </a:extLst>
          </p:cNvPr>
          <p:cNvSpPr>
            <a:spLocks noGrp="1"/>
          </p:cNvSpPr>
          <p:nvPr>
            <p:ph idx="1"/>
          </p:nvPr>
        </p:nvSpPr>
        <p:spPr>
          <a:xfrm>
            <a:off x="326136" y="905256"/>
            <a:ext cx="11698224" cy="5779008"/>
          </a:xfrm>
        </p:spPr>
        <p:txBody>
          <a:bodyPr>
            <a:normAutofit fontScale="85000" lnSpcReduction="20000"/>
          </a:bodyPr>
          <a:lstStyle/>
          <a:p>
            <a:pPr marL="0" indent="0">
              <a:buNone/>
            </a:pPr>
            <a:r>
              <a:rPr lang="en-GB" sz="2600" b="1" dirty="0">
                <a:solidFill>
                  <a:srgbClr val="940059"/>
                </a:solidFill>
              </a:rPr>
              <a:t>Aim: </a:t>
            </a:r>
            <a:r>
              <a:rPr lang="en-GB" sz="2600" dirty="0"/>
              <a:t>To understand and enhance the resilience of food systems in the face of crises such as pandemics, climate change, or market shocks.</a:t>
            </a:r>
          </a:p>
          <a:p>
            <a:pPr marL="0" indent="0">
              <a:buNone/>
            </a:pPr>
            <a:endParaRPr lang="fr-FR" sz="2600" dirty="0"/>
          </a:p>
          <a:p>
            <a:pPr marL="0" indent="0">
              <a:buNone/>
            </a:pPr>
            <a:r>
              <a:rPr lang="fr-FR" sz="2600" b="1" dirty="0" err="1">
                <a:solidFill>
                  <a:srgbClr val="940059"/>
                </a:solidFill>
              </a:rPr>
              <a:t>Ongoing</a:t>
            </a:r>
            <a:r>
              <a:rPr lang="fr-FR" sz="2600" b="1" dirty="0">
                <a:solidFill>
                  <a:srgbClr val="940059"/>
                </a:solidFill>
              </a:rPr>
              <a:t> </a:t>
            </a:r>
            <a:r>
              <a:rPr lang="fr-FR" sz="2600" b="1" dirty="0" err="1">
                <a:solidFill>
                  <a:srgbClr val="940059"/>
                </a:solidFill>
              </a:rPr>
              <a:t>activity</a:t>
            </a:r>
            <a:r>
              <a:rPr lang="fr-FR" sz="2600" dirty="0">
                <a:solidFill>
                  <a:srgbClr val="940059"/>
                </a:solidFill>
              </a:rPr>
              <a:t>: </a:t>
            </a:r>
            <a:r>
              <a:rPr lang="fr-FR" sz="2600" dirty="0"/>
              <a:t>carry out a </a:t>
            </a:r>
            <a:r>
              <a:rPr lang="fr-FR" sz="2600" dirty="0" err="1"/>
              <a:t>strudy</a:t>
            </a:r>
            <a:r>
              <a:rPr lang="fr-FR" sz="2600" dirty="0"/>
              <a:t> on </a:t>
            </a:r>
            <a:r>
              <a:rPr lang="fr-FR" sz="2600" dirty="0" err="1"/>
              <a:t>Resilience</a:t>
            </a:r>
            <a:r>
              <a:rPr lang="fr-FR" sz="2600" dirty="0"/>
              <a:t>, </a:t>
            </a:r>
            <a:r>
              <a:rPr lang="fr-FR" sz="2600" dirty="0" err="1"/>
              <a:t>supported</a:t>
            </a:r>
            <a:r>
              <a:rPr lang="fr-FR" sz="2600" dirty="0"/>
              <a:t> by RefreSCAR</a:t>
            </a:r>
          </a:p>
          <a:p>
            <a:pPr marL="0" indent="0">
              <a:buNone/>
            </a:pPr>
            <a:endParaRPr lang="fr-FR" sz="1200" dirty="0"/>
          </a:p>
          <a:p>
            <a:pPr marL="457200" lvl="0" indent="-457200">
              <a:lnSpc>
                <a:spcPct val="107000"/>
              </a:lnSpc>
              <a:buFont typeface="+mj-lt"/>
              <a:buAutoNum type="arabicPeriod"/>
            </a:pPr>
            <a:r>
              <a:rPr lang="en-US" sz="2600" dirty="0">
                <a:ea typeface="Calibri" panose="020F0502020204030204" pitchFamily="34" charset="0"/>
                <a:cs typeface="Times New Roman" panose="02020603050405020304" pitchFamily="18" charset="0"/>
              </a:rPr>
              <a:t>To give insight in current </a:t>
            </a:r>
            <a:r>
              <a:rPr lang="en-US" sz="2600" b="1" dirty="0">
                <a:ea typeface="Calibri" panose="020F0502020204030204" pitchFamily="34" charset="0"/>
                <a:cs typeface="Times New Roman" panose="02020603050405020304" pitchFamily="18" charset="0"/>
              </a:rPr>
              <a:t>definitions and concept </a:t>
            </a:r>
            <a:r>
              <a:rPr lang="en-US" sz="2600" dirty="0">
                <a:ea typeface="Calibri" panose="020F0502020204030204" pitchFamily="34" charset="0"/>
                <a:cs typeface="Times New Roman" panose="02020603050405020304" pitchFamily="18" charset="0"/>
              </a:rPr>
              <a:t>of resilience (e.g. link with sustainability, Food sovereignty, ..)  </a:t>
            </a:r>
            <a:endParaRPr lang="nl-NL" sz="2600" dirty="0">
              <a:ea typeface="Calibri" panose="020F0502020204030204" pitchFamily="34" charset="0"/>
              <a:cs typeface="Times New Roman" panose="02020603050405020304" pitchFamily="18" charset="0"/>
            </a:endParaRPr>
          </a:p>
          <a:p>
            <a:pPr marL="457200" lvl="0" indent="-457200">
              <a:lnSpc>
                <a:spcPct val="107000"/>
              </a:lnSpc>
              <a:buFont typeface="+mj-lt"/>
              <a:buAutoNum type="arabicPeriod"/>
            </a:pPr>
            <a:r>
              <a:rPr lang="en-US" sz="2600" dirty="0">
                <a:ea typeface="Calibri" panose="020F0502020204030204" pitchFamily="34" charset="0"/>
                <a:cs typeface="Times New Roman" panose="02020603050405020304" pitchFamily="18" charset="0"/>
              </a:rPr>
              <a:t>To document and gather </a:t>
            </a:r>
            <a:r>
              <a:rPr lang="en-US" sz="2600" b="1" dirty="0">
                <a:ea typeface="Calibri" panose="020F0502020204030204" pitchFamily="34" charset="0"/>
                <a:cs typeface="Times New Roman" panose="02020603050405020304" pitchFamily="18" charset="0"/>
              </a:rPr>
              <a:t>real life resilience case studies </a:t>
            </a:r>
            <a:r>
              <a:rPr lang="en-US" sz="2600" dirty="0">
                <a:ea typeface="Calibri" panose="020F0502020204030204" pitchFamily="34" charset="0"/>
                <a:cs typeface="Times New Roman" panose="02020603050405020304" pitchFamily="18" charset="0"/>
              </a:rPr>
              <a:t>from member states </a:t>
            </a:r>
            <a:endParaRPr lang="nl-NL" sz="2600" dirty="0">
              <a:ea typeface="Calibri" panose="020F0502020204030204" pitchFamily="34" charset="0"/>
              <a:cs typeface="Times New Roman" panose="02020603050405020304" pitchFamily="18" charset="0"/>
            </a:endParaRPr>
          </a:p>
          <a:p>
            <a:pPr marL="457200" lvl="0" indent="-457200">
              <a:lnSpc>
                <a:spcPct val="107000"/>
              </a:lnSpc>
              <a:buFont typeface="+mj-lt"/>
              <a:buAutoNum type="arabicPeriod"/>
            </a:pPr>
            <a:r>
              <a:rPr lang="en-US" sz="2600" dirty="0">
                <a:ea typeface="Calibri" panose="020F0502020204030204" pitchFamily="34" charset="0"/>
                <a:cs typeface="Times New Roman" panose="02020603050405020304" pitchFamily="18" charset="0"/>
              </a:rPr>
              <a:t>To synthesize existing knowledge on </a:t>
            </a:r>
            <a:r>
              <a:rPr lang="en-US" sz="2600" b="1" dirty="0">
                <a:ea typeface="Calibri" panose="020F0502020204030204" pitchFamily="34" charset="0"/>
                <a:cs typeface="Times New Roman" panose="02020603050405020304" pitchFamily="18" charset="0"/>
              </a:rPr>
              <a:t>cascading</a:t>
            </a:r>
            <a:r>
              <a:rPr lang="en-US" sz="2600" dirty="0">
                <a:ea typeface="Calibri" panose="020F0502020204030204" pitchFamily="34" charset="0"/>
                <a:cs typeface="Times New Roman" panose="02020603050405020304" pitchFamily="18" charset="0"/>
              </a:rPr>
              <a:t> risks and systemic shocks and stressors in the EU food systems</a:t>
            </a:r>
            <a:endParaRPr lang="nl-NL" sz="2600" dirty="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en-US" sz="2600" dirty="0">
                <a:ea typeface="Calibri" panose="020F0502020204030204" pitchFamily="34" charset="0"/>
                <a:cs typeface="Times New Roman" panose="02020603050405020304" pitchFamily="18" charset="0"/>
              </a:rPr>
              <a:t>To provide suggestions how resilience can be incorporated in an </a:t>
            </a:r>
            <a:r>
              <a:rPr lang="en-US" sz="2600" b="1" dirty="0">
                <a:ea typeface="Calibri" panose="020F0502020204030204" pitchFamily="34" charset="0"/>
                <a:cs typeface="Times New Roman" panose="02020603050405020304" pitchFamily="18" charset="0"/>
              </a:rPr>
              <a:t>EU food security strategy</a:t>
            </a:r>
          </a:p>
          <a:p>
            <a:pPr marL="0" lvl="0" indent="0">
              <a:lnSpc>
                <a:spcPct val="107000"/>
              </a:lnSpc>
              <a:spcAft>
                <a:spcPts val="800"/>
              </a:spcAft>
              <a:buNone/>
            </a:pPr>
            <a:endParaRPr lang="en-US" sz="1300" b="1" dirty="0">
              <a:ea typeface="Calibri" panose="020F0502020204030204" pitchFamily="34" charset="0"/>
              <a:cs typeface="Times New Roman" panose="02020603050405020304" pitchFamily="18" charset="0"/>
            </a:endParaRPr>
          </a:p>
          <a:p>
            <a:pPr marL="0" indent="0">
              <a:buNone/>
            </a:pPr>
            <a:r>
              <a:rPr lang="fr-FR" sz="2600" b="1" dirty="0" err="1">
                <a:solidFill>
                  <a:srgbClr val="940059"/>
                </a:solidFill>
              </a:rPr>
              <a:t>Expected</a:t>
            </a:r>
            <a:r>
              <a:rPr lang="fr-FR" sz="2600" b="1" dirty="0">
                <a:solidFill>
                  <a:srgbClr val="940059"/>
                </a:solidFill>
              </a:rPr>
              <a:t> </a:t>
            </a:r>
            <a:r>
              <a:rPr lang="fr-FR" sz="2600" b="1" dirty="0" err="1">
                <a:solidFill>
                  <a:srgbClr val="940059"/>
                </a:solidFill>
              </a:rPr>
              <a:t>results</a:t>
            </a:r>
            <a:r>
              <a:rPr lang="fr-FR" sz="2600" dirty="0"/>
              <a:t>: </a:t>
            </a:r>
          </a:p>
          <a:p>
            <a:pPr>
              <a:buFont typeface="Arial" panose="020B0604020202020204" pitchFamily="34" charset="0"/>
              <a:buChar char="•"/>
            </a:pPr>
            <a:r>
              <a:rPr lang="fr-FR" sz="2600" dirty="0"/>
              <a:t>1</a:t>
            </a:r>
            <a:r>
              <a:rPr lang="fr-FR" sz="2600" baseline="30000" dirty="0"/>
              <a:t>st</a:t>
            </a:r>
            <a:r>
              <a:rPr lang="fr-FR" sz="2600" dirty="0"/>
              <a:t> </a:t>
            </a:r>
            <a:r>
              <a:rPr lang="fr-FR" sz="2600" dirty="0" err="1"/>
              <a:t>results</a:t>
            </a:r>
            <a:r>
              <a:rPr lang="fr-FR" sz="2600" dirty="0"/>
              <a:t> in June</a:t>
            </a:r>
          </a:p>
          <a:p>
            <a:pPr>
              <a:buFont typeface="Arial" panose="020B0604020202020204" pitchFamily="34" charset="0"/>
              <a:buChar char="•"/>
            </a:pPr>
            <a:r>
              <a:rPr lang="fr-FR" sz="2600" dirty="0"/>
              <a:t>Final report in </a:t>
            </a:r>
            <a:r>
              <a:rPr lang="fr-FR" sz="2600" dirty="0" err="1"/>
              <a:t>September</a:t>
            </a:r>
            <a:r>
              <a:rPr lang="fr-FR" sz="2600" dirty="0"/>
              <a:t> </a:t>
            </a:r>
          </a:p>
          <a:p>
            <a:pPr>
              <a:buFont typeface="Arial" panose="020B0604020202020204" pitchFamily="34" charset="0"/>
              <a:buChar char="•"/>
            </a:pPr>
            <a:endParaRPr lang="fr-FR" dirty="0"/>
          </a:p>
        </p:txBody>
      </p:sp>
    </p:spTree>
    <p:extLst>
      <p:ext uri="{BB962C8B-B14F-4D97-AF65-F5344CB8AC3E}">
        <p14:creationId xmlns:p14="http://schemas.microsoft.com/office/powerpoint/2010/main" val="111477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br>
              <a:rPr lang="en-US" dirty="0"/>
            </a:br>
            <a:br>
              <a:rPr lang="en-US" dirty="0"/>
            </a:br>
            <a:r>
              <a:rPr lang="en-US" dirty="0">
                <a:solidFill>
                  <a:srgbClr val="940059"/>
                </a:solidFill>
              </a:rPr>
              <a:t>International dimension of Food Systems</a:t>
            </a:r>
            <a:endParaRPr lang="fr-FR" dirty="0">
              <a:solidFill>
                <a:srgbClr val="940059"/>
              </a:solidFill>
            </a:endParaRPr>
          </a:p>
        </p:txBody>
      </p:sp>
      <p:sp>
        <p:nvSpPr>
          <p:cNvPr id="3" name="Espace réservé du contenu 2"/>
          <p:cNvSpPr>
            <a:spLocks noGrp="1"/>
          </p:cNvSpPr>
          <p:nvPr>
            <p:ph idx="1"/>
          </p:nvPr>
        </p:nvSpPr>
        <p:spPr>
          <a:xfrm>
            <a:off x="448574" y="983411"/>
            <a:ext cx="10679502" cy="4960189"/>
          </a:xfrm>
        </p:spPr>
        <p:txBody>
          <a:bodyPr>
            <a:normAutofit lnSpcReduction="10000"/>
          </a:bodyPr>
          <a:lstStyle/>
          <a:p>
            <a:pPr marL="0" indent="0">
              <a:buNone/>
            </a:pPr>
            <a:r>
              <a:rPr lang="en-GB" b="1" dirty="0">
                <a:solidFill>
                  <a:srgbClr val="940059"/>
                </a:solidFill>
              </a:rPr>
              <a:t>Aim: </a:t>
            </a:r>
          </a:p>
          <a:p>
            <a:pPr marL="0" indent="0">
              <a:buNone/>
            </a:pPr>
            <a:r>
              <a:rPr lang="en-GB" dirty="0"/>
              <a:t>Food Systems are heavily interconnected regionally and globally through supply chains and international trade: R&amp;I cannot be implemented within a European perspective only.</a:t>
            </a:r>
          </a:p>
          <a:p>
            <a:pPr lvl="0">
              <a:buFont typeface="Arial" panose="020B0604020202020204" pitchFamily="34" charset="0"/>
              <a:buChar char="•"/>
            </a:pPr>
            <a:r>
              <a:rPr lang="en-US" b="1" dirty="0"/>
              <a:t>Identification of needs </a:t>
            </a:r>
            <a:r>
              <a:rPr lang="en-US" dirty="0"/>
              <a:t>and </a:t>
            </a:r>
            <a:r>
              <a:rPr lang="en-US" b="1" dirty="0"/>
              <a:t>barriers</a:t>
            </a:r>
            <a:r>
              <a:rPr lang="en-US" dirty="0"/>
              <a:t> to integrate food systems at European and International level;</a:t>
            </a:r>
            <a:endParaRPr lang="fr-FR" dirty="0"/>
          </a:p>
          <a:p>
            <a:pPr lvl="0">
              <a:buFont typeface="Arial" panose="020B0604020202020204" pitchFamily="34" charset="0"/>
              <a:buChar char="•"/>
            </a:pPr>
            <a:r>
              <a:rPr lang="en-US" b="1" dirty="0"/>
              <a:t>Identification </a:t>
            </a:r>
            <a:r>
              <a:rPr lang="en-US" dirty="0"/>
              <a:t>of </a:t>
            </a:r>
            <a:r>
              <a:rPr lang="en-US" b="1" dirty="0"/>
              <a:t>synergies </a:t>
            </a:r>
            <a:r>
              <a:rPr lang="en-US" dirty="0"/>
              <a:t>with international partnerships (i.e., PRIMA, EU-AU High Level Policy Dialogue on FNSSA) and promotion of their development;</a:t>
            </a:r>
            <a:endParaRPr lang="fr-FR" dirty="0"/>
          </a:p>
          <a:p>
            <a:pPr lvl="0">
              <a:buFont typeface="Arial" panose="020B0604020202020204" pitchFamily="34" charset="0"/>
              <a:buChar char="•"/>
            </a:pPr>
            <a:r>
              <a:rPr lang="en-US" b="1" dirty="0"/>
              <a:t>Promote at international level </a:t>
            </a:r>
            <a:r>
              <a:rPr lang="en-US" dirty="0"/>
              <a:t>the activities of the SCAR FS SWG.</a:t>
            </a:r>
            <a:endParaRPr lang="fr-FR" dirty="0"/>
          </a:p>
          <a:p>
            <a:pPr marL="0" indent="0">
              <a:buNone/>
            </a:pPr>
            <a:r>
              <a:rPr lang="en-GB" dirty="0"/>
              <a:t> </a:t>
            </a:r>
          </a:p>
          <a:p>
            <a:pPr marL="0" indent="0">
              <a:buNone/>
            </a:pPr>
            <a:r>
              <a:rPr lang="en-GB" b="1" dirty="0">
                <a:solidFill>
                  <a:srgbClr val="940059"/>
                </a:solidFill>
              </a:rPr>
              <a:t>Ongoing activity</a:t>
            </a:r>
            <a:r>
              <a:rPr lang="en-GB" dirty="0"/>
              <a:t>: preparation of the portfolio analysis request, which will be supported by RefreSCAR </a:t>
            </a:r>
            <a:endParaRPr lang="fr-FR" dirty="0"/>
          </a:p>
        </p:txBody>
      </p:sp>
    </p:spTree>
    <p:extLst>
      <p:ext uri="{BB962C8B-B14F-4D97-AF65-F5344CB8AC3E}">
        <p14:creationId xmlns:p14="http://schemas.microsoft.com/office/powerpoint/2010/main" val="43810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1101-5634-8A38-4B7D-B03471B2C94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3936DE6-C11D-32E6-C033-7F7E321493D4}"/>
              </a:ext>
            </a:extLst>
          </p:cNvPr>
          <p:cNvSpPr>
            <a:spLocks noGrp="1"/>
          </p:cNvSpPr>
          <p:nvPr>
            <p:ph type="title"/>
          </p:nvPr>
        </p:nvSpPr>
        <p:spPr/>
        <p:txBody>
          <a:bodyPr/>
          <a:lstStyle/>
          <a:p>
            <a:pPr algn="ctr"/>
            <a:r>
              <a:rPr lang="it-IT" b="1" dirty="0">
                <a:solidFill>
                  <a:srgbClr val="940059"/>
                </a:solidFill>
              </a:rPr>
              <a:t>Portfolio Analysis - Objective</a:t>
            </a:r>
          </a:p>
        </p:txBody>
      </p:sp>
      <p:sp>
        <p:nvSpPr>
          <p:cNvPr id="9" name="Segnaposto numero diapositiva 8">
            <a:extLst>
              <a:ext uri="{FF2B5EF4-FFF2-40B4-BE49-F238E27FC236}">
                <a16:creationId xmlns:a16="http://schemas.microsoft.com/office/drawing/2014/main" id="{189C3919-59E1-E742-3DC7-EB46468EA29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9E5861-85DC-4436-92DA-72D7E587E92F}" type="slidenum">
              <a:rPr kumimoji="0" lang="it-IT"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
        <p:nvSpPr>
          <p:cNvPr id="10" name="CasellaDiTesto 9">
            <a:extLst>
              <a:ext uri="{FF2B5EF4-FFF2-40B4-BE49-F238E27FC236}">
                <a16:creationId xmlns:a16="http://schemas.microsoft.com/office/drawing/2014/main" id="{EACFB7EE-9340-B586-D375-F237395743AD}"/>
              </a:ext>
            </a:extLst>
          </p:cNvPr>
          <p:cNvSpPr txBox="1"/>
          <p:nvPr/>
        </p:nvSpPr>
        <p:spPr>
          <a:xfrm>
            <a:off x="364592" y="1035345"/>
            <a:ext cx="11284863" cy="9644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333E48"/>
                </a:solidFill>
                <a:effectLst/>
                <a:uLnTx/>
                <a:uFillTx/>
                <a:latin typeface="+mj-lt"/>
                <a:ea typeface="Calibri" panose="020F0502020204030204" pitchFamily="34" charset="0"/>
                <a:cs typeface="DejaVuSerif"/>
              </a:rPr>
              <a:t>The Objective of the portfolio analysis is to </a:t>
            </a:r>
            <a:r>
              <a:rPr kumimoji="0" lang="en-GB" sz="1800" b="1" i="0" u="none" strike="noStrike" kern="1200" cap="none" spc="0" normalizeH="0" baseline="0" noProof="0" dirty="0">
                <a:ln>
                  <a:noFill/>
                </a:ln>
                <a:solidFill>
                  <a:srgbClr val="333E48"/>
                </a:solidFill>
                <a:effectLst/>
                <a:uLnTx/>
                <a:uFillTx/>
                <a:latin typeface="+mj-lt"/>
                <a:ea typeface="Calibri" panose="020F0502020204030204" pitchFamily="34" charset="0"/>
                <a:cs typeface="DejaVuSerif"/>
              </a:rPr>
              <a:t>identify the impacts </a:t>
            </a:r>
            <a:r>
              <a:rPr kumimoji="0" lang="en-GB" sz="1800" b="0" i="0" u="none" strike="noStrike" kern="1200" cap="none" spc="0" normalizeH="0" baseline="0" noProof="0" dirty="0">
                <a:ln>
                  <a:noFill/>
                </a:ln>
                <a:solidFill>
                  <a:srgbClr val="333E48"/>
                </a:solidFill>
                <a:effectLst/>
                <a:uLnTx/>
                <a:uFillTx/>
                <a:latin typeface="+mj-lt"/>
                <a:ea typeface="Calibri" panose="020F0502020204030204" pitchFamily="34" charset="0"/>
                <a:cs typeface="DejaVuSerif"/>
              </a:rPr>
              <a:t>and </a:t>
            </a:r>
            <a:r>
              <a:rPr kumimoji="0" lang="en-GB" sz="1800" b="1" i="0" u="none" strike="noStrike" kern="1200" cap="none" spc="0" normalizeH="0" baseline="0" noProof="0" dirty="0">
                <a:ln>
                  <a:noFill/>
                </a:ln>
                <a:solidFill>
                  <a:srgbClr val="333E48"/>
                </a:solidFill>
                <a:effectLst/>
                <a:uLnTx/>
                <a:uFillTx/>
                <a:latin typeface="+mj-lt"/>
                <a:ea typeface="Calibri" panose="020F0502020204030204" pitchFamily="34" charset="0"/>
                <a:cs typeface="DejaVuSerif"/>
              </a:rPr>
              <a:t>linkages </a:t>
            </a:r>
            <a:r>
              <a:rPr kumimoji="0" lang="en-GB" sz="1800" b="0" i="0" u="none" strike="noStrike" kern="1200" cap="none" spc="0" normalizeH="0" baseline="0" noProof="0" dirty="0">
                <a:ln>
                  <a:noFill/>
                </a:ln>
                <a:solidFill>
                  <a:srgbClr val="333E48"/>
                </a:solidFill>
                <a:effectLst/>
                <a:uLnTx/>
                <a:uFillTx/>
                <a:latin typeface="+mj-lt"/>
                <a:ea typeface="Calibri" panose="020F0502020204030204" pitchFamily="34" charset="0"/>
                <a:cs typeface="DejaVuSerif"/>
              </a:rPr>
              <a:t>of food systems with trade. In this regard, it is necessary to take into account three main pillars: policies, funding and projects on the following proposed themes. </a:t>
            </a:r>
            <a:endParaRPr kumimoji="0" lang="it-IT" sz="1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nvGrpSpPr>
          <p:cNvPr id="17" name="Gruppo 16">
            <a:extLst>
              <a:ext uri="{FF2B5EF4-FFF2-40B4-BE49-F238E27FC236}">
                <a16:creationId xmlns:a16="http://schemas.microsoft.com/office/drawing/2014/main" id="{E491E414-5F68-9E51-F5C6-5378693E9DEA}"/>
              </a:ext>
            </a:extLst>
          </p:cNvPr>
          <p:cNvGrpSpPr/>
          <p:nvPr/>
        </p:nvGrpSpPr>
        <p:grpSpPr>
          <a:xfrm>
            <a:off x="1726672" y="2247253"/>
            <a:ext cx="7846304" cy="4133662"/>
            <a:chOff x="2069774" y="2332070"/>
            <a:chExt cx="8075638" cy="4315502"/>
          </a:xfrm>
        </p:grpSpPr>
        <p:sp>
          <p:nvSpPr>
            <p:cNvPr id="6" name="Ovale 5">
              <a:extLst>
                <a:ext uri="{FF2B5EF4-FFF2-40B4-BE49-F238E27FC236}">
                  <a16:creationId xmlns:a16="http://schemas.microsoft.com/office/drawing/2014/main" id="{D10354DF-B985-67CC-C3E6-555CBEA86932}"/>
                </a:ext>
              </a:extLst>
            </p:cNvPr>
            <p:cNvSpPr/>
            <p:nvPr/>
          </p:nvSpPr>
          <p:spPr>
            <a:xfrm>
              <a:off x="8518912" y="2332070"/>
              <a:ext cx="1626500" cy="15795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venir Next LT Pro"/>
                  <a:ea typeface="+mn-ea"/>
                  <a:cs typeface="+mn-cs"/>
                </a:rPr>
                <a:t>Projects</a:t>
              </a:r>
            </a:p>
          </p:txBody>
        </p:sp>
        <p:sp>
          <p:nvSpPr>
            <p:cNvPr id="8" name="CasellaDiTesto 7">
              <a:extLst>
                <a:ext uri="{FF2B5EF4-FFF2-40B4-BE49-F238E27FC236}">
                  <a16:creationId xmlns:a16="http://schemas.microsoft.com/office/drawing/2014/main" id="{3E2910F0-6588-2A8F-69B7-38DEF55E567D}"/>
                </a:ext>
              </a:extLst>
            </p:cNvPr>
            <p:cNvSpPr txBox="1"/>
            <p:nvPr/>
          </p:nvSpPr>
          <p:spPr>
            <a:xfrm>
              <a:off x="3228014" y="4526889"/>
              <a:ext cx="6213083" cy="2120683"/>
            </a:xfrm>
            <a:prstGeom prst="rect">
              <a:avLst/>
            </a:prstGeom>
            <a:no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prstClr val="black"/>
                  </a:solidFill>
                  <a:effectLst/>
                  <a:uLnTx/>
                  <a:uFillTx/>
                  <a:latin typeface="Avenir Next LT Pro"/>
                  <a:ea typeface="+mn-ea"/>
                  <a:cs typeface="+mn-cs"/>
                </a:rPr>
                <a:t>Local and International Trade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prstClr val="black"/>
                  </a:solidFill>
                  <a:effectLst/>
                  <a:uLnTx/>
                  <a:uFillTx/>
                  <a:latin typeface="Avenir Next LT Pro"/>
                  <a:ea typeface="+mn-ea"/>
                  <a:cs typeface="+mn-cs"/>
                </a:rPr>
                <a:t>Large-Scale Retail Distribution</a:t>
              </a:r>
              <a:endParaRPr kumimoji="0" lang="en-GB" sz="18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venir Next LT Pro"/>
                  <a:ea typeface="+mn-ea"/>
                  <a:cs typeface="+mn-cs"/>
                </a:rPr>
                <a:t>Food Procurement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venir Next LT Pro"/>
                  <a:ea typeface="+mn-ea"/>
                  <a:cs typeface="+mn-cs"/>
                </a:rPr>
                <a:t>Food Environment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00" cap="none" spc="0" normalizeH="0" baseline="0" noProof="0" dirty="0">
                  <a:ln>
                    <a:noFill/>
                  </a:ln>
                  <a:solidFill>
                    <a:prstClr val="black"/>
                  </a:solidFill>
                  <a:effectLst/>
                  <a:uLnTx/>
                  <a:uFillTx/>
                  <a:latin typeface="Avenir Next LT Pro"/>
                  <a:ea typeface="+mn-ea"/>
                  <a:cs typeface="+mn-cs"/>
                </a:rPr>
                <a:t>Agricultural markets and trade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00" cap="none" spc="0" normalizeH="0" baseline="0" noProof="0" dirty="0">
                  <a:ln>
                    <a:noFill/>
                  </a:ln>
                  <a:solidFill>
                    <a:prstClr val="black"/>
                  </a:solidFill>
                  <a:effectLst/>
                  <a:uLnTx/>
                  <a:uFillTx/>
                  <a:latin typeface="Avenir Next LT Pro"/>
                  <a:ea typeface="+mn-ea"/>
                  <a:cs typeface="+mn-cs"/>
                </a:rPr>
                <a:t>Food Security (availability, access, utilization, stability)</a:t>
              </a:r>
              <a:endParaRPr kumimoji="0" lang="it-IT" sz="1800" b="0" i="0" u="none" strike="noStrike" kern="100" cap="none" spc="0" normalizeH="0" baseline="0" noProof="0" dirty="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00" cap="none" spc="0" normalizeH="0" baseline="0" noProof="0" dirty="0">
                  <a:ln>
                    <a:noFill/>
                  </a:ln>
                  <a:solidFill>
                    <a:prstClr val="black"/>
                  </a:solidFill>
                  <a:effectLst/>
                  <a:uLnTx/>
                  <a:uFillTx/>
                  <a:latin typeface="Avenir Next LT Pro"/>
                  <a:ea typeface="+mn-ea"/>
                  <a:cs typeface="+mn-cs"/>
                </a:rPr>
                <a:t>Food </a:t>
              </a:r>
              <a:r>
                <a:rPr kumimoji="0" lang="en-GB" sz="1800" b="0" i="0" u="none" strike="noStrike" kern="100" cap="none" spc="0" normalizeH="0" baseline="0" dirty="0">
                  <a:ln>
                    <a:noFill/>
                  </a:ln>
                  <a:solidFill>
                    <a:prstClr val="black"/>
                  </a:solidFill>
                  <a:effectLst/>
                  <a:uLnTx/>
                  <a:uFillTx/>
                  <a:latin typeface="Avenir Next LT Pro"/>
                  <a:ea typeface="+mn-ea"/>
                  <a:cs typeface="+mn-cs"/>
                </a:rPr>
                <a:t>Sovereignty</a:t>
              </a:r>
            </a:p>
          </p:txBody>
        </p:sp>
        <p:cxnSp>
          <p:nvCxnSpPr>
            <p:cNvPr id="12" name="Connettore 2 11">
              <a:extLst>
                <a:ext uri="{FF2B5EF4-FFF2-40B4-BE49-F238E27FC236}">
                  <a16:creationId xmlns:a16="http://schemas.microsoft.com/office/drawing/2014/main" id="{1AAFAE76-0D70-7D44-E379-C848EC595058}"/>
                </a:ext>
              </a:extLst>
            </p:cNvPr>
            <p:cNvCxnSpPr>
              <a:cxnSpLocks/>
            </p:cNvCxnSpPr>
            <p:nvPr/>
          </p:nvCxnSpPr>
          <p:spPr>
            <a:xfrm flipH="1">
              <a:off x="9154610" y="4045039"/>
              <a:ext cx="151183" cy="27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17673B81-2E25-AC9A-D0FE-74088097FADB}"/>
                </a:ext>
              </a:extLst>
            </p:cNvPr>
            <p:cNvCxnSpPr>
              <a:cxnSpLocks/>
            </p:cNvCxnSpPr>
            <p:nvPr/>
          </p:nvCxnSpPr>
          <p:spPr>
            <a:xfrm>
              <a:off x="6099316" y="4005122"/>
              <a:ext cx="0" cy="27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C7098447-5224-A47F-658F-5B3F01F4A27B}"/>
                </a:ext>
              </a:extLst>
            </p:cNvPr>
            <p:cNvSpPr/>
            <p:nvPr/>
          </p:nvSpPr>
          <p:spPr>
            <a:xfrm>
              <a:off x="5282750" y="2332070"/>
              <a:ext cx="1626500" cy="15795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venir Next LT Pro"/>
                  <a:ea typeface="+mn-ea"/>
                  <a:cs typeface="+mn-cs"/>
                </a:rPr>
                <a:t>Funding</a:t>
              </a:r>
            </a:p>
          </p:txBody>
        </p:sp>
        <p:sp>
          <p:nvSpPr>
            <p:cNvPr id="15" name="Ovale 14">
              <a:extLst>
                <a:ext uri="{FF2B5EF4-FFF2-40B4-BE49-F238E27FC236}">
                  <a16:creationId xmlns:a16="http://schemas.microsoft.com/office/drawing/2014/main" id="{129ECE58-FF8A-0D3B-6094-4B5A755D8DB9}"/>
                </a:ext>
              </a:extLst>
            </p:cNvPr>
            <p:cNvSpPr/>
            <p:nvPr/>
          </p:nvSpPr>
          <p:spPr>
            <a:xfrm>
              <a:off x="2069774" y="2332070"/>
              <a:ext cx="1626500" cy="15795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venir Next LT Pro"/>
                  <a:ea typeface="+mn-ea"/>
                  <a:cs typeface="+mn-cs"/>
                </a:rPr>
                <a:t>Policies</a:t>
              </a:r>
            </a:p>
          </p:txBody>
        </p:sp>
        <p:cxnSp>
          <p:nvCxnSpPr>
            <p:cNvPr id="16" name="Connettore 2 15">
              <a:extLst>
                <a:ext uri="{FF2B5EF4-FFF2-40B4-BE49-F238E27FC236}">
                  <a16:creationId xmlns:a16="http://schemas.microsoft.com/office/drawing/2014/main" id="{2E0184BE-E8BD-38AF-154B-00B0AE0E12FC}"/>
                </a:ext>
              </a:extLst>
            </p:cNvPr>
            <p:cNvCxnSpPr>
              <a:cxnSpLocks/>
            </p:cNvCxnSpPr>
            <p:nvPr/>
          </p:nvCxnSpPr>
          <p:spPr>
            <a:xfrm>
              <a:off x="3009325" y="4007129"/>
              <a:ext cx="218689" cy="276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Immagine 18" descr="Immagine che contiene Elementi grafici, grafica, Carattere, logo">
            <a:extLst>
              <a:ext uri="{FF2B5EF4-FFF2-40B4-BE49-F238E27FC236}">
                <a16:creationId xmlns:a16="http://schemas.microsoft.com/office/drawing/2014/main" id="{72966C10-15B6-87AD-03EC-4420B3B66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115" y="5264395"/>
            <a:ext cx="2165372" cy="1116520"/>
          </a:xfrm>
          <a:prstGeom prst="rect">
            <a:avLst/>
          </a:prstGeom>
        </p:spPr>
      </p:pic>
    </p:spTree>
    <p:extLst>
      <p:ext uri="{BB962C8B-B14F-4D97-AF65-F5344CB8AC3E}">
        <p14:creationId xmlns:p14="http://schemas.microsoft.com/office/powerpoint/2010/main" val="287460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1C1D9-F0A9-4E0D-ACAF-8EE879382092}"/>
              </a:ext>
            </a:extLst>
          </p:cNvPr>
          <p:cNvSpPr>
            <a:spLocks noGrp="1"/>
          </p:cNvSpPr>
          <p:nvPr>
            <p:ph type="title"/>
          </p:nvPr>
        </p:nvSpPr>
        <p:spPr/>
        <p:txBody>
          <a:bodyPr>
            <a:normAutofit/>
          </a:bodyPr>
          <a:lstStyle/>
          <a:p>
            <a:pPr algn="ctr"/>
            <a:r>
              <a:rPr lang="en-GB" dirty="0">
                <a:solidFill>
                  <a:srgbClr val="940059"/>
                </a:solidFill>
              </a:rPr>
              <a:t>Other Activities and Collaborations</a:t>
            </a:r>
          </a:p>
        </p:txBody>
      </p:sp>
      <p:sp>
        <p:nvSpPr>
          <p:cNvPr id="3" name="Espace réservé du contenu 2">
            <a:extLst>
              <a:ext uri="{FF2B5EF4-FFF2-40B4-BE49-F238E27FC236}">
                <a16:creationId xmlns:a16="http://schemas.microsoft.com/office/drawing/2014/main" id="{70DC3AF9-2B2F-4766-BB04-F215971280B3}"/>
              </a:ext>
            </a:extLst>
          </p:cNvPr>
          <p:cNvSpPr>
            <a:spLocks noGrp="1"/>
          </p:cNvSpPr>
          <p:nvPr>
            <p:ph idx="1"/>
          </p:nvPr>
        </p:nvSpPr>
        <p:spPr/>
        <p:txBody>
          <a:bodyPr/>
          <a:lstStyle/>
          <a:p>
            <a:pPr marL="0" indent="0">
              <a:buNone/>
            </a:pPr>
            <a:r>
              <a:rPr lang="nl-NL" dirty="0"/>
              <a:t>: </a:t>
            </a:r>
            <a:endParaRPr lang="fr-FR" dirty="0"/>
          </a:p>
          <a:p>
            <a:pPr marL="0" indent="0">
              <a:buNone/>
            </a:pPr>
            <a:r>
              <a:rPr lang="fr-FR" b="1" dirty="0">
                <a:solidFill>
                  <a:srgbClr val="940059"/>
                </a:solidFill>
              </a:rPr>
              <a:t>Collaboration/ Contribution</a:t>
            </a:r>
            <a:endParaRPr lang="fr-FR" dirty="0"/>
          </a:p>
          <a:p>
            <a:pPr>
              <a:buFont typeface="Arial" panose="020B0604020202020204" pitchFamily="34" charset="0"/>
              <a:buChar char="•"/>
            </a:pPr>
            <a:r>
              <a:rPr lang="nl-NL" b="1" dirty="0" err="1"/>
              <a:t>FutureFoodS</a:t>
            </a:r>
            <a:r>
              <a:rPr lang="nl-NL" b="1" dirty="0"/>
              <a:t> Partnership </a:t>
            </a:r>
            <a:r>
              <a:rPr lang="nl-NL" dirty="0"/>
              <a:t>(SRIA, FS </a:t>
            </a:r>
            <a:r>
              <a:rPr lang="en-GB" dirty="0"/>
              <a:t>Observatory</a:t>
            </a:r>
            <a:r>
              <a:rPr lang="nl-NL" dirty="0"/>
              <a:t>, International </a:t>
            </a:r>
            <a:r>
              <a:rPr lang="nl-NL" dirty="0" err="1"/>
              <a:t>dimention</a:t>
            </a:r>
            <a:r>
              <a:rPr lang="nl-NL" dirty="0"/>
              <a:t> etc.)</a:t>
            </a:r>
            <a:endParaRPr lang="fr-FR" dirty="0"/>
          </a:p>
          <a:p>
            <a:pPr>
              <a:buFont typeface="Arial" panose="020B0604020202020204" pitchFamily="34" charset="0"/>
              <a:buChar char="•"/>
            </a:pPr>
            <a:r>
              <a:rPr lang="nl-NL" b="1" dirty="0" err="1"/>
              <a:t>FOODPathS</a:t>
            </a:r>
            <a:r>
              <a:rPr lang="nl-NL" b="1" dirty="0"/>
              <a:t> Project </a:t>
            </a:r>
            <a:endParaRPr lang="fr-FR" b="1" dirty="0"/>
          </a:p>
          <a:p>
            <a:pPr>
              <a:buFont typeface="Arial" panose="020B0604020202020204" pitchFamily="34" charset="0"/>
              <a:buChar char="•"/>
            </a:pPr>
            <a:r>
              <a:rPr lang="en-GB" dirty="0"/>
              <a:t>Other </a:t>
            </a:r>
            <a:r>
              <a:rPr lang="en-GB" b="1" dirty="0"/>
              <a:t>SCAR SWGs</a:t>
            </a:r>
            <a:r>
              <a:rPr lang="en-GB" dirty="0"/>
              <a:t>:</a:t>
            </a:r>
            <a:endParaRPr lang="fr-FR" dirty="0"/>
          </a:p>
          <a:p>
            <a:pPr lvl="1"/>
            <a:r>
              <a:rPr lang="en-GB" b="1" dirty="0"/>
              <a:t>SCAR ARCH </a:t>
            </a:r>
            <a:r>
              <a:rPr lang="en-GB" dirty="0"/>
              <a:t>et </a:t>
            </a:r>
            <a:r>
              <a:rPr lang="en-GB" b="1" dirty="0"/>
              <a:t>SCAR BIOECONOMY </a:t>
            </a:r>
            <a:r>
              <a:rPr lang="en-GB" dirty="0"/>
              <a:t>– joint workshop (2024) </a:t>
            </a:r>
          </a:p>
          <a:p>
            <a:pPr lvl="1"/>
            <a:r>
              <a:rPr lang="en-GB" b="1" dirty="0"/>
              <a:t>SCAR ARCH </a:t>
            </a:r>
            <a:r>
              <a:rPr lang="en-GB" dirty="0"/>
              <a:t>-collaboration within action on International of  FS (2025-2026)</a:t>
            </a:r>
            <a:endParaRPr lang="fr-FR" dirty="0"/>
          </a:p>
          <a:p>
            <a:pPr lvl="1"/>
            <a:r>
              <a:rPr lang="en-GB" b="1" dirty="0"/>
              <a:t>Animal </a:t>
            </a:r>
            <a:r>
              <a:rPr lang="fr-FR" b="1" dirty="0" err="1"/>
              <a:t>Health</a:t>
            </a:r>
            <a:r>
              <a:rPr lang="en-GB" b="1" dirty="0"/>
              <a:t> and Welfare CWG</a:t>
            </a:r>
          </a:p>
          <a:p>
            <a:pPr lvl="1"/>
            <a:r>
              <a:rPr lang="en-GB" b="1" dirty="0"/>
              <a:t>SCAR Foresight</a:t>
            </a:r>
          </a:p>
          <a:p>
            <a:pPr lvl="1"/>
            <a:r>
              <a:rPr lang="en-GB" b="1" dirty="0"/>
              <a:t>SCAR </a:t>
            </a:r>
            <a:r>
              <a:rPr lang="en-GB" b="1" dirty="0" err="1"/>
              <a:t>Bioeconomy</a:t>
            </a:r>
            <a:r>
              <a:rPr lang="en-GB" b="1" dirty="0"/>
              <a:t> </a:t>
            </a:r>
          </a:p>
          <a:p>
            <a:pPr marL="457200" lvl="1" indent="0">
              <a:buNone/>
            </a:pPr>
            <a:endParaRPr lang="fr-FR" dirty="0"/>
          </a:p>
          <a:p>
            <a:pPr marL="0" indent="0">
              <a:buNone/>
            </a:pPr>
            <a:endParaRPr lang="fr-FR" dirty="0"/>
          </a:p>
        </p:txBody>
      </p:sp>
    </p:spTree>
    <p:extLst>
      <p:ext uri="{BB962C8B-B14F-4D97-AF65-F5344CB8AC3E}">
        <p14:creationId xmlns:p14="http://schemas.microsoft.com/office/powerpoint/2010/main" val="314712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E2B3-D87C-A6A2-473A-EA82E37854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FF03114-7920-0356-EA91-E56E529FF0C2}"/>
              </a:ext>
            </a:extLst>
          </p:cNvPr>
          <p:cNvSpPr>
            <a:spLocks noGrp="1"/>
          </p:cNvSpPr>
          <p:nvPr>
            <p:ph type="title"/>
          </p:nvPr>
        </p:nvSpPr>
        <p:spPr>
          <a:xfrm>
            <a:off x="364593" y="183765"/>
            <a:ext cx="11471807" cy="660200"/>
          </a:xfrm>
        </p:spPr>
        <p:txBody>
          <a:bodyPr>
            <a:normAutofit/>
          </a:bodyPr>
          <a:lstStyle/>
          <a:p>
            <a:r>
              <a:rPr lang="en-US" dirty="0">
                <a:solidFill>
                  <a:srgbClr val="940059"/>
                </a:solidFill>
              </a:rPr>
              <a:t>Policy Brief by SCAR ARCH, Food Systems and </a:t>
            </a:r>
            <a:r>
              <a:rPr lang="en-US" dirty="0" err="1">
                <a:solidFill>
                  <a:srgbClr val="940059"/>
                </a:solidFill>
              </a:rPr>
              <a:t>Bioeconomy</a:t>
            </a:r>
            <a:endParaRPr lang="it-IT" dirty="0">
              <a:solidFill>
                <a:srgbClr val="940059"/>
              </a:solidFill>
            </a:endParaRPr>
          </a:p>
        </p:txBody>
      </p:sp>
      <p:pic>
        <p:nvPicPr>
          <p:cNvPr id="4" name="Image 6">
            <a:extLst>
              <a:ext uri="{FF2B5EF4-FFF2-40B4-BE49-F238E27FC236}">
                <a16:creationId xmlns:a16="http://schemas.microsoft.com/office/drawing/2014/main" id="{6D187226-ED65-79BF-7B5F-AB8546B723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5040" y="5027655"/>
            <a:ext cx="1608176" cy="684330"/>
          </a:xfrm>
          <a:prstGeom prst="rect">
            <a:avLst/>
          </a:prstGeom>
          <a:noFill/>
          <a:ln>
            <a:noFill/>
          </a:ln>
        </p:spPr>
      </p:pic>
      <p:sp>
        <p:nvSpPr>
          <p:cNvPr id="9" name="Segnaposto numero diapositiva 8">
            <a:extLst>
              <a:ext uri="{FF2B5EF4-FFF2-40B4-BE49-F238E27FC236}">
                <a16:creationId xmlns:a16="http://schemas.microsoft.com/office/drawing/2014/main" id="{0031AE10-C89D-57CD-FE2F-349E03D66FF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9E5861-85DC-4436-92DA-72D7E587E92F}" type="slidenum">
              <a:rPr kumimoji="0" lang="it-IT"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pic>
        <p:nvPicPr>
          <p:cNvPr id="5" name="Immagine 4">
            <a:extLst>
              <a:ext uri="{FF2B5EF4-FFF2-40B4-BE49-F238E27FC236}">
                <a16:creationId xmlns:a16="http://schemas.microsoft.com/office/drawing/2014/main" id="{6A6B5C56-C74D-4408-FB1C-9D2DD97B1086}"/>
              </a:ext>
            </a:extLst>
          </p:cNvPr>
          <p:cNvPicPr>
            <a:picLocks noChangeAspect="1"/>
          </p:cNvPicPr>
          <p:nvPr/>
        </p:nvPicPr>
        <p:blipFill>
          <a:blip r:embed="rId3"/>
          <a:stretch>
            <a:fillRect/>
          </a:stretch>
        </p:blipFill>
        <p:spPr>
          <a:xfrm>
            <a:off x="651945" y="1554480"/>
            <a:ext cx="1838726" cy="2367280"/>
          </a:xfrm>
          <a:prstGeom prst="rect">
            <a:avLst/>
          </a:prstGeom>
        </p:spPr>
      </p:pic>
      <p:grpSp>
        <p:nvGrpSpPr>
          <p:cNvPr id="18" name="Gruppo 17">
            <a:extLst>
              <a:ext uri="{FF2B5EF4-FFF2-40B4-BE49-F238E27FC236}">
                <a16:creationId xmlns:a16="http://schemas.microsoft.com/office/drawing/2014/main" id="{F8E72FAE-0A6C-7480-0D24-5CAD34009AC7}"/>
              </a:ext>
            </a:extLst>
          </p:cNvPr>
          <p:cNvGrpSpPr/>
          <p:nvPr/>
        </p:nvGrpSpPr>
        <p:grpSpPr>
          <a:xfrm>
            <a:off x="2890520" y="3346521"/>
            <a:ext cx="8945880" cy="2587935"/>
            <a:chOff x="2880360" y="1899920"/>
            <a:chExt cx="9067800" cy="2667664"/>
          </a:xfrm>
        </p:grpSpPr>
        <p:sp>
          <p:nvSpPr>
            <p:cNvPr id="8" name="CasellaDiTesto 7">
              <a:extLst>
                <a:ext uri="{FF2B5EF4-FFF2-40B4-BE49-F238E27FC236}">
                  <a16:creationId xmlns:a16="http://schemas.microsoft.com/office/drawing/2014/main" id="{7BC936D0-5400-F996-616D-B96689D88B6D}"/>
                </a:ext>
              </a:extLst>
            </p:cNvPr>
            <p:cNvSpPr txBox="1"/>
            <p:nvPr/>
          </p:nvSpPr>
          <p:spPr>
            <a:xfrm>
              <a:off x="2880360" y="1899920"/>
              <a:ext cx="90678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Next LT Pro"/>
                  <a:ea typeface="+mn-ea"/>
                  <a:cs typeface="+mn-cs"/>
                </a:rPr>
                <a:t>Four areas of R&amp;I intervention to accelerate the transformation of food systems</a:t>
              </a:r>
            </a:p>
          </p:txBody>
        </p:sp>
        <p:sp>
          <p:nvSpPr>
            <p:cNvPr id="11" name="CasellaDiTesto 10">
              <a:extLst>
                <a:ext uri="{FF2B5EF4-FFF2-40B4-BE49-F238E27FC236}">
                  <a16:creationId xmlns:a16="http://schemas.microsoft.com/office/drawing/2014/main" id="{0F57AD94-ED02-37DE-3CF7-5342B28CF411}"/>
                </a:ext>
              </a:extLst>
            </p:cNvPr>
            <p:cNvSpPr txBox="1"/>
            <p:nvPr/>
          </p:nvSpPr>
          <p:spPr>
            <a:xfrm>
              <a:off x="2941320" y="2494021"/>
              <a:ext cx="786892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a:ea typeface="+mn-ea"/>
                  <a:cs typeface="+mn-cs"/>
                </a:rPr>
                <a:t>1. Enhancing performance measurement and monitoring of food systems</a:t>
              </a:r>
            </a:p>
          </p:txBody>
        </p:sp>
        <p:sp>
          <p:nvSpPr>
            <p:cNvPr id="13" name="CasellaDiTesto 12">
              <a:extLst>
                <a:ext uri="{FF2B5EF4-FFF2-40B4-BE49-F238E27FC236}">
                  <a16:creationId xmlns:a16="http://schemas.microsoft.com/office/drawing/2014/main" id="{14D451B8-CE98-2012-EB25-2A4CFE284323}"/>
                </a:ext>
              </a:extLst>
            </p:cNvPr>
            <p:cNvSpPr txBox="1"/>
            <p:nvPr/>
          </p:nvSpPr>
          <p:spPr>
            <a:xfrm>
              <a:off x="2941320" y="3073497"/>
              <a:ext cx="631444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a:ea typeface="+mn-ea"/>
                  <a:cs typeface="+mn-cs"/>
                </a:rPr>
                <a:t>2. Strengthening resilience and food and nutrition security </a:t>
              </a:r>
            </a:p>
          </p:txBody>
        </p:sp>
        <p:sp>
          <p:nvSpPr>
            <p:cNvPr id="15" name="CasellaDiTesto 14">
              <a:extLst>
                <a:ext uri="{FF2B5EF4-FFF2-40B4-BE49-F238E27FC236}">
                  <a16:creationId xmlns:a16="http://schemas.microsoft.com/office/drawing/2014/main" id="{3A6C3037-4D66-25CF-126B-808DC4BEE6E0}"/>
                </a:ext>
              </a:extLst>
            </p:cNvPr>
            <p:cNvSpPr txBox="1"/>
            <p:nvPr/>
          </p:nvSpPr>
          <p:spPr>
            <a:xfrm>
              <a:off x="2941320" y="3639888"/>
              <a:ext cx="555244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a:ea typeface="+mn-ea"/>
                  <a:cs typeface="+mn-cs"/>
                </a:rPr>
                <a:t>3. Promoting inclusiveness, equity and fairness</a:t>
              </a:r>
            </a:p>
          </p:txBody>
        </p:sp>
        <p:sp>
          <p:nvSpPr>
            <p:cNvPr id="17" name="CasellaDiTesto 16">
              <a:extLst>
                <a:ext uri="{FF2B5EF4-FFF2-40B4-BE49-F238E27FC236}">
                  <a16:creationId xmlns:a16="http://schemas.microsoft.com/office/drawing/2014/main" id="{B1FFE04F-9599-B053-43E0-103DB89E0035}"/>
                </a:ext>
              </a:extLst>
            </p:cNvPr>
            <p:cNvSpPr txBox="1"/>
            <p:nvPr/>
          </p:nvSpPr>
          <p:spPr>
            <a:xfrm>
              <a:off x="2941320" y="4198252"/>
              <a:ext cx="555244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a:ea typeface="+mn-ea"/>
                  <a:cs typeface="+mn-cs"/>
                </a:rPr>
                <a:t>4. Improving governance and harmonizing policies</a:t>
              </a:r>
            </a:p>
          </p:txBody>
        </p:sp>
      </p:grpSp>
      <p:sp>
        <p:nvSpPr>
          <p:cNvPr id="20" name="CasellaDiTesto 19">
            <a:extLst>
              <a:ext uri="{FF2B5EF4-FFF2-40B4-BE49-F238E27FC236}">
                <a16:creationId xmlns:a16="http://schemas.microsoft.com/office/drawing/2014/main" id="{E4694400-8F1F-6E72-1DDF-14E7C41B7231}"/>
              </a:ext>
            </a:extLst>
          </p:cNvPr>
          <p:cNvSpPr txBox="1"/>
          <p:nvPr/>
        </p:nvSpPr>
        <p:spPr>
          <a:xfrm>
            <a:off x="2890520" y="1504068"/>
            <a:ext cx="6537960"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a:ea typeface="+mn-ea"/>
                <a:cs typeface="+mn-cs"/>
              </a:rPr>
              <a:t>To accelerate the transformation to sustainable food systems at European and global scales, R&amp;I needs were identified and how R&amp;I should be undertaken was discussed, according to four areas of intervention by international experts invited to the workshop in January 2024</a:t>
            </a:r>
          </a:p>
        </p:txBody>
      </p:sp>
      <p:sp>
        <p:nvSpPr>
          <p:cNvPr id="3" name="ZoneTexte 2">
            <a:extLst>
              <a:ext uri="{FF2B5EF4-FFF2-40B4-BE49-F238E27FC236}">
                <a16:creationId xmlns:a16="http://schemas.microsoft.com/office/drawing/2014/main" id="{39F70D05-E8F2-491F-8A51-0877DFB154B2}"/>
              </a:ext>
            </a:extLst>
          </p:cNvPr>
          <p:cNvSpPr txBox="1"/>
          <p:nvPr/>
        </p:nvSpPr>
        <p:spPr>
          <a:xfrm>
            <a:off x="475488" y="1069848"/>
            <a:ext cx="6885432" cy="369332"/>
          </a:xfrm>
          <a:prstGeom prst="rect">
            <a:avLst/>
          </a:prstGeom>
          <a:noFill/>
        </p:spPr>
        <p:txBody>
          <a:bodyPr wrap="square" rtlCol="0">
            <a:spAutoFit/>
          </a:bodyPr>
          <a:lstStyle/>
          <a:p>
            <a:r>
              <a:rPr lang="en-GB" dirty="0">
                <a:solidFill>
                  <a:srgbClr val="940059"/>
                </a:solidFill>
              </a:rPr>
              <a:t>Outcome</a:t>
            </a:r>
            <a:r>
              <a:rPr lang="fr-FR" dirty="0">
                <a:solidFill>
                  <a:srgbClr val="940059"/>
                </a:solidFill>
              </a:rPr>
              <a:t> of the joint workshop </a:t>
            </a:r>
            <a:r>
              <a:rPr lang="fr-FR" dirty="0" err="1">
                <a:solidFill>
                  <a:srgbClr val="940059"/>
                </a:solidFill>
              </a:rPr>
              <a:t>held</a:t>
            </a:r>
            <a:r>
              <a:rPr lang="fr-FR" dirty="0">
                <a:solidFill>
                  <a:srgbClr val="940059"/>
                </a:solidFill>
              </a:rPr>
              <a:t> in </a:t>
            </a:r>
            <a:r>
              <a:rPr lang="fr-FR" dirty="0" err="1">
                <a:solidFill>
                  <a:srgbClr val="940059"/>
                </a:solidFill>
              </a:rPr>
              <a:t>January</a:t>
            </a:r>
            <a:r>
              <a:rPr lang="fr-FR" dirty="0">
                <a:solidFill>
                  <a:srgbClr val="940059"/>
                </a:solidFill>
              </a:rPr>
              <a:t> 2024 </a:t>
            </a:r>
          </a:p>
        </p:txBody>
      </p:sp>
      <p:sp>
        <p:nvSpPr>
          <p:cNvPr id="6" name="ZoneTexte 5">
            <a:extLst>
              <a:ext uri="{FF2B5EF4-FFF2-40B4-BE49-F238E27FC236}">
                <a16:creationId xmlns:a16="http://schemas.microsoft.com/office/drawing/2014/main" id="{64EE496B-ECBF-4C3C-801F-58DF4D01E8B2}"/>
              </a:ext>
            </a:extLst>
          </p:cNvPr>
          <p:cNvSpPr txBox="1"/>
          <p:nvPr/>
        </p:nvSpPr>
        <p:spPr>
          <a:xfrm>
            <a:off x="1161288" y="6117837"/>
            <a:ext cx="9945624" cy="861774"/>
          </a:xfrm>
          <a:prstGeom prst="rect">
            <a:avLst/>
          </a:prstGeom>
          <a:noFill/>
        </p:spPr>
        <p:txBody>
          <a:bodyPr wrap="square" rtlCol="0">
            <a:spAutoFit/>
          </a:bodyPr>
          <a:lstStyle/>
          <a:p>
            <a:pPr algn="ctr"/>
            <a:r>
              <a:rPr lang="fr-FR" sz="1600" dirty="0">
                <a:hlinkClick r:id="rId4"/>
              </a:rPr>
              <a:t>https://scar-europe.org/images/FOOD/Deliverables/SCAR_Research-innovation-priorities-sustainable-food-systems_Europe-globally.pdf</a:t>
            </a:r>
            <a:r>
              <a:rPr lang="fr-FR" sz="1600" dirty="0"/>
              <a:t> </a:t>
            </a:r>
          </a:p>
          <a:p>
            <a:endParaRPr lang="fr-FR" dirty="0"/>
          </a:p>
        </p:txBody>
      </p:sp>
    </p:spTree>
    <p:extLst>
      <p:ext uri="{BB962C8B-B14F-4D97-AF65-F5344CB8AC3E}">
        <p14:creationId xmlns:p14="http://schemas.microsoft.com/office/powerpoint/2010/main" val="40623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AD3F4-40CD-4FEF-B491-B68D04BF9E1C}"/>
              </a:ext>
            </a:extLst>
          </p:cNvPr>
          <p:cNvSpPr>
            <a:spLocks noGrp="1"/>
          </p:cNvSpPr>
          <p:nvPr>
            <p:ph type="title"/>
          </p:nvPr>
        </p:nvSpPr>
        <p:spPr>
          <a:xfrm>
            <a:off x="475488" y="118872"/>
            <a:ext cx="10040112" cy="777240"/>
          </a:xfrm>
        </p:spPr>
        <p:txBody>
          <a:bodyPr>
            <a:noAutofit/>
          </a:bodyPr>
          <a:lstStyle/>
          <a:p>
            <a:pPr algn="ctr"/>
            <a:r>
              <a:rPr lang="en-US" sz="2800" dirty="0">
                <a:solidFill>
                  <a:srgbClr val="940059"/>
                </a:solidFill>
              </a:rPr>
              <a:t>Why Should the Food Systems SWG and Animal Health &amp; Welfare Collaborate?</a:t>
            </a:r>
            <a:endParaRPr lang="fr-FR" sz="2800" dirty="0">
              <a:solidFill>
                <a:srgbClr val="940059"/>
              </a:solidFill>
            </a:endParaRPr>
          </a:p>
        </p:txBody>
      </p:sp>
      <p:sp>
        <p:nvSpPr>
          <p:cNvPr id="3" name="Espace réservé du contenu 2">
            <a:extLst>
              <a:ext uri="{FF2B5EF4-FFF2-40B4-BE49-F238E27FC236}">
                <a16:creationId xmlns:a16="http://schemas.microsoft.com/office/drawing/2014/main" id="{8593B294-86B8-4530-B103-99B985F31F3D}"/>
              </a:ext>
            </a:extLst>
          </p:cNvPr>
          <p:cNvSpPr>
            <a:spLocks noGrp="1"/>
          </p:cNvSpPr>
          <p:nvPr>
            <p:ph idx="1"/>
          </p:nvPr>
        </p:nvSpPr>
        <p:spPr/>
        <p:txBody>
          <a:bodyPr/>
          <a:lstStyle/>
          <a:p>
            <a:pPr>
              <a:buFont typeface="Arial" panose="020B0604020202020204" pitchFamily="34" charset="0"/>
              <a:buChar char="•"/>
            </a:pPr>
            <a:r>
              <a:rPr lang="en-GB" dirty="0"/>
              <a:t>Both groups share </a:t>
            </a:r>
            <a:r>
              <a:rPr lang="en-GB" b="1" dirty="0"/>
              <a:t>goals for sustainable </a:t>
            </a:r>
            <a:r>
              <a:rPr lang="en-GB" dirty="0"/>
              <a:t>and </a:t>
            </a:r>
            <a:r>
              <a:rPr lang="en-GB" b="1" dirty="0"/>
              <a:t>resilient FS </a:t>
            </a:r>
            <a:r>
              <a:rPr lang="en-GB" dirty="0"/>
              <a:t>(ensuring Food and nutrition security, promoting environmental sustainability etc.)</a:t>
            </a:r>
          </a:p>
          <a:p>
            <a:pPr marL="0" indent="0">
              <a:buNone/>
            </a:pPr>
            <a:endParaRPr lang="fr-FR" sz="500" dirty="0"/>
          </a:p>
          <a:p>
            <a:pPr>
              <a:buFont typeface="Arial" panose="020B0604020202020204" pitchFamily="34" charset="0"/>
              <a:buChar char="•"/>
            </a:pPr>
            <a:r>
              <a:rPr lang="en-GB" dirty="0"/>
              <a:t>To </a:t>
            </a:r>
            <a:r>
              <a:rPr lang="en-GB" b="1" dirty="0"/>
              <a:t>complement expertise on AHW</a:t>
            </a:r>
            <a:r>
              <a:rPr lang="en-GB" dirty="0"/>
              <a:t>: FS SWG bring system thinking, governance, and R&amp;I policy alignment and AHW   CWG can bring technical knowledge on disease management, welfare standards, and veterinary research.</a:t>
            </a:r>
          </a:p>
          <a:p>
            <a:pPr marL="0" indent="0">
              <a:buNone/>
            </a:pPr>
            <a:endParaRPr lang="fr-FR" sz="500" dirty="0"/>
          </a:p>
          <a:p>
            <a:pPr>
              <a:buFont typeface="Arial" panose="020B0604020202020204" pitchFamily="34" charset="0"/>
              <a:buChar char="•"/>
            </a:pPr>
            <a:r>
              <a:rPr lang="en-GB" dirty="0"/>
              <a:t>To </a:t>
            </a:r>
            <a:r>
              <a:rPr lang="en-GB" b="1" dirty="0"/>
              <a:t>align with the resilience focus </a:t>
            </a:r>
            <a:r>
              <a:rPr lang="en-GB" dirty="0"/>
              <a:t>of our activities and respond on emerging challenges </a:t>
            </a:r>
          </a:p>
          <a:p>
            <a:pPr>
              <a:buFont typeface="Arial" panose="020B0604020202020204" pitchFamily="34" charset="0"/>
              <a:buChar char="•"/>
            </a:pPr>
            <a:endParaRPr lang="en-GB" sz="500" dirty="0"/>
          </a:p>
          <a:p>
            <a:pPr>
              <a:buFont typeface="Arial" panose="020B0604020202020204" pitchFamily="34" charset="0"/>
              <a:buChar char="•"/>
            </a:pPr>
            <a:r>
              <a:rPr lang="en-GB" dirty="0"/>
              <a:t>To </a:t>
            </a:r>
            <a:r>
              <a:rPr lang="en-GB" b="1" dirty="0"/>
              <a:t>share data </a:t>
            </a:r>
            <a:r>
              <a:rPr lang="en-GB" dirty="0"/>
              <a:t>and </a:t>
            </a:r>
            <a:r>
              <a:rPr lang="en-GB" b="1" dirty="0"/>
              <a:t>policy analysis </a:t>
            </a:r>
            <a:endParaRPr lang="en-GB" dirty="0"/>
          </a:p>
          <a:p>
            <a:pPr marL="0" indent="0">
              <a:buNone/>
            </a:pPr>
            <a:endParaRPr lang="fr-FR" sz="500" dirty="0"/>
          </a:p>
          <a:p>
            <a:pPr>
              <a:buFont typeface="Arial" panose="020B0604020202020204" pitchFamily="34" charset="0"/>
              <a:buChar char="•"/>
            </a:pPr>
            <a:r>
              <a:rPr lang="en-GB" dirty="0"/>
              <a:t>To develop </a:t>
            </a:r>
            <a:r>
              <a:rPr lang="en-GB" b="1" dirty="0"/>
              <a:t>joint activities</a:t>
            </a:r>
            <a:r>
              <a:rPr lang="en-GB" dirty="0"/>
              <a:t>: workshop and policy recommendations</a:t>
            </a:r>
          </a:p>
          <a:p>
            <a:pPr marL="0" indent="0">
              <a:buNone/>
            </a:pPr>
            <a:endParaRPr lang="fr-FR" sz="500" dirty="0"/>
          </a:p>
          <a:p>
            <a:pPr marL="0" indent="0">
              <a:buNone/>
            </a:pPr>
            <a:endParaRPr lang="fr-FR" dirty="0"/>
          </a:p>
        </p:txBody>
      </p:sp>
    </p:spTree>
    <p:extLst>
      <p:ext uri="{BB962C8B-B14F-4D97-AF65-F5344CB8AC3E}">
        <p14:creationId xmlns:p14="http://schemas.microsoft.com/office/powerpoint/2010/main" val="356100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EFC761-7615-488F-A30E-8250B183FF0B}"/>
              </a:ext>
            </a:extLst>
          </p:cNvPr>
          <p:cNvSpPr>
            <a:spLocks noGrp="1"/>
          </p:cNvSpPr>
          <p:nvPr>
            <p:ph type="title"/>
          </p:nvPr>
        </p:nvSpPr>
        <p:spPr/>
        <p:txBody>
          <a:bodyPr/>
          <a:lstStyle/>
          <a:p>
            <a:pPr algn="ctr"/>
            <a:r>
              <a:rPr lang="fr-FR" dirty="0">
                <a:solidFill>
                  <a:srgbClr val="940059"/>
                </a:solidFill>
              </a:rPr>
              <a:t>NEXT SCAR FS SWG MEETINGS</a:t>
            </a:r>
          </a:p>
        </p:txBody>
      </p:sp>
      <p:sp>
        <p:nvSpPr>
          <p:cNvPr id="3" name="Espace réservé du contenu 2">
            <a:extLst>
              <a:ext uri="{FF2B5EF4-FFF2-40B4-BE49-F238E27FC236}">
                <a16:creationId xmlns:a16="http://schemas.microsoft.com/office/drawing/2014/main" id="{07F0F38B-78D0-47E7-9E2B-9A14D411283A}"/>
              </a:ext>
            </a:extLst>
          </p:cNvPr>
          <p:cNvSpPr>
            <a:spLocks noGrp="1"/>
          </p:cNvSpPr>
          <p:nvPr>
            <p:ph idx="1"/>
          </p:nvPr>
        </p:nvSpPr>
        <p:spPr>
          <a:xfrm>
            <a:off x="521208" y="1554480"/>
            <a:ext cx="11073384" cy="4681728"/>
          </a:xfrm>
        </p:spPr>
        <p:txBody>
          <a:bodyPr/>
          <a:lstStyle/>
          <a:p>
            <a:pPr>
              <a:buFont typeface="Arial" panose="020B0604020202020204" pitchFamily="34" charset="0"/>
              <a:buChar char="•"/>
            </a:pPr>
            <a:r>
              <a:rPr lang="fr-FR" b="1" dirty="0"/>
              <a:t>12 June, </a:t>
            </a:r>
            <a:r>
              <a:rPr lang="fr-FR" b="1" dirty="0" err="1"/>
              <a:t>Warsaw</a:t>
            </a:r>
            <a:r>
              <a:rPr lang="fr-FR" b="1" dirty="0"/>
              <a:t>, PL, </a:t>
            </a:r>
            <a:r>
              <a:rPr lang="fr-FR" b="1" dirty="0" err="1"/>
              <a:t>from</a:t>
            </a:r>
            <a:r>
              <a:rPr lang="fr-FR" b="1" dirty="0"/>
              <a:t> 9:00 to 15:00</a:t>
            </a:r>
          </a:p>
          <a:p>
            <a:pPr lvl="1"/>
            <a:r>
              <a:rPr lang="fr-FR" dirty="0" err="1"/>
              <a:t>ordinary</a:t>
            </a:r>
            <a:r>
              <a:rPr lang="fr-FR" dirty="0"/>
              <a:t> SCAR FS SWG meeting to </a:t>
            </a:r>
            <a:r>
              <a:rPr lang="fr-FR" dirty="0" err="1"/>
              <a:t>discuss</a:t>
            </a:r>
            <a:r>
              <a:rPr lang="fr-FR" dirty="0"/>
              <a:t> </a:t>
            </a:r>
            <a:r>
              <a:rPr lang="fr-FR" dirty="0" err="1"/>
              <a:t>ongoing</a:t>
            </a:r>
            <a:r>
              <a:rPr lang="fr-FR" dirty="0"/>
              <a:t> </a:t>
            </a:r>
            <a:r>
              <a:rPr lang="fr-FR" dirty="0" err="1"/>
              <a:t>activities</a:t>
            </a:r>
            <a:r>
              <a:rPr lang="fr-FR" dirty="0"/>
              <a:t> and the </a:t>
            </a:r>
            <a:r>
              <a:rPr lang="fr-FR" dirty="0" err="1"/>
              <a:t>results</a:t>
            </a:r>
            <a:r>
              <a:rPr lang="fr-FR" dirty="0"/>
              <a:t> of </a:t>
            </a:r>
            <a:r>
              <a:rPr lang="fr-FR" dirty="0" err="1"/>
              <a:t>Resilience</a:t>
            </a:r>
            <a:r>
              <a:rPr lang="fr-FR" dirty="0"/>
              <a:t> </a:t>
            </a:r>
            <a:r>
              <a:rPr lang="fr-FR" dirty="0" err="1"/>
              <a:t>study</a:t>
            </a:r>
            <a:endParaRPr lang="fr-FR" dirty="0"/>
          </a:p>
          <a:p>
            <a:pPr lvl="1"/>
            <a:r>
              <a:rPr lang="fr-FR" dirty="0" err="1"/>
              <a:t>Side</a:t>
            </a:r>
            <a:r>
              <a:rPr lang="fr-FR" dirty="0"/>
              <a:t> </a:t>
            </a:r>
            <a:r>
              <a:rPr lang="fr-FR" dirty="0" err="1"/>
              <a:t>event</a:t>
            </a:r>
            <a:r>
              <a:rPr lang="fr-FR" dirty="0"/>
              <a:t> to the High </a:t>
            </a:r>
            <a:r>
              <a:rPr lang="fr-FR" dirty="0" err="1"/>
              <a:t>Level</a:t>
            </a:r>
            <a:r>
              <a:rPr lang="fr-FR" dirty="0"/>
              <a:t> Polish </a:t>
            </a:r>
            <a:r>
              <a:rPr lang="fr-FR" dirty="0" err="1"/>
              <a:t>Conference</a:t>
            </a:r>
            <a:r>
              <a:rPr lang="fr-FR" dirty="0"/>
              <a:t> </a:t>
            </a:r>
            <a:r>
              <a:rPr lang="en-GB" b="1" dirty="0"/>
              <a:t>R&amp;I for Fostering Cooperation</a:t>
            </a:r>
            <a:endParaRPr lang="fr-FR" dirty="0"/>
          </a:p>
          <a:p>
            <a:pPr marL="457200" lvl="1" indent="0">
              <a:buNone/>
            </a:pPr>
            <a:endParaRPr lang="fr-FR" dirty="0"/>
          </a:p>
          <a:p>
            <a:pPr marL="228600" lvl="1">
              <a:spcBef>
                <a:spcPts val="1000"/>
              </a:spcBef>
            </a:pPr>
            <a:r>
              <a:rPr lang="fr-FR" sz="2400" b="1" dirty="0"/>
              <a:t>1</a:t>
            </a:r>
            <a:r>
              <a:rPr lang="fr-FR" sz="2400" b="1" baseline="30000" dirty="0"/>
              <a:t>st </a:t>
            </a:r>
            <a:r>
              <a:rPr lang="fr-FR" sz="2400" b="1" dirty="0"/>
              <a:t>and 2</a:t>
            </a:r>
            <a:r>
              <a:rPr lang="fr-FR" sz="2400" b="1" baseline="30000" dirty="0"/>
              <a:t>nd</a:t>
            </a:r>
            <a:r>
              <a:rPr lang="fr-FR" sz="2400" b="1" dirty="0"/>
              <a:t> </a:t>
            </a:r>
            <a:r>
              <a:rPr lang="fr-FR" sz="2400" b="1" dirty="0" err="1"/>
              <a:t>October</a:t>
            </a:r>
            <a:r>
              <a:rPr lang="fr-FR" sz="2400" b="1" dirty="0"/>
              <a:t>, The Hague, NL </a:t>
            </a:r>
          </a:p>
          <a:p>
            <a:pPr marL="685800" lvl="2">
              <a:spcBef>
                <a:spcPts val="1000"/>
              </a:spcBef>
            </a:pPr>
            <a:r>
              <a:rPr lang="fr-FR" sz="2200" dirty="0"/>
              <a:t>Joint </a:t>
            </a:r>
            <a:r>
              <a:rPr lang="fr-FR" sz="2200" dirty="0" err="1"/>
              <a:t>event</a:t>
            </a:r>
            <a:r>
              <a:rPr lang="fr-FR" sz="2200" dirty="0"/>
              <a:t> </a:t>
            </a:r>
            <a:r>
              <a:rPr lang="fr-FR" sz="2200" dirty="0" err="1"/>
              <a:t>with</a:t>
            </a:r>
            <a:r>
              <a:rPr lang="fr-FR" sz="2200" dirty="0"/>
              <a:t> </a:t>
            </a:r>
            <a:r>
              <a:rPr lang="fr-FR" sz="2200" dirty="0" err="1"/>
              <a:t>FOODPathS</a:t>
            </a:r>
            <a:r>
              <a:rPr lang="fr-FR" sz="2200" dirty="0"/>
              <a:t> </a:t>
            </a:r>
            <a:r>
              <a:rPr lang="fr-FR" sz="2200" dirty="0" err="1"/>
              <a:t>project</a:t>
            </a:r>
            <a:r>
              <a:rPr lang="fr-FR" sz="2200" dirty="0"/>
              <a:t> </a:t>
            </a:r>
          </a:p>
          <a:p>
            <a:pPr marL="685800" lvl="2">
              <a:spcBef>
                <a:spcPts val="1000"/>
              </a:spcBef>
            </a:pPr>
            <a:r>
              <a:rPr lang="fr-FR" sz="2200" dirty="0" err="1"/>
              <a:t>Dedicated</a:t>
            </a:r>
            <a:r>
              <a:rPr lang="fr-FR" sz="2200" dirty="0"/>
              <a:t> session on Food </a:t>
            </a:r>
            <a:r>
              <a:rPr lang="fr-FR" sz="2200" dirty="0" err="1"/>
              <a:t>Systems</a:t>
            </a:r>
            <a:r>
              <a:rPr lang="fr-FR" sz="2200" dirty="0"/>
              <a:t> SWG</a:t>
            </a:r>
          </a:p>
          <a:p>
            <a:pPr marL="685800" lvl="2">
              <a:spcBef>
                <a:spcPts val="1000"/>
              </a:spcBef>
            </a:pPr>
            <a:endParaRPr lang="fr-FR" sz="2200" b="1" dirty="0"/>
          </a:p>
        </p:txBody>
      </p:sp>
    </p:spTree>
    <p:extLst>
      <p:ext uri="{BB962C8B-B14F-4D97-AF65-F5344CB8AC3E}">
        <p14:creationId xmlns:p14="http://schemas.microsoft.com/office/powerpoint/2010/main" val="40929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7368" y="1091294"/>
            <a:ext cx="7633607" cy="1337581"/>
          </a:xfrm>
          <a:prstGeom prst="rect">
            <a:avLst/>
          </a:prstGeom>
          <a:noFill/>
        </p:spPr>
        <p:txBody>
          <a:bodyPr wrap="square" rtlCol="0">
            <a:spAutoFit/>
          </a:bodyPr>
          <a:lstStyle/>
          <a:p>
            <a:pPr>
              <a:defRPr/>
            </a:pPr>
            <a:r>
              <a:rPr kumimoji="0" lang="fr-FR" sz="2000" b="1" i="0" u="none" strike="noStrike" kern="1200" cap="none" spc="0" normalizeH="0" baseline="0" noProof="0" dirty="0" err="1">
                <a:ln>
                  <a:noFill/>
                </a:ln>
                <a:solidFill>
                  <a:prstClr val="black"/>
                </a:solidFill>
                <a:effectLst/>
                <a:uLnTx/>
                <a:uFillTx/>
                <a:latin typeface="Avenir Next LT Pro"/>
                <a:ea typeface="+mn-ea"/>
                <a:cs typeface="+mn-cs"/>
              </a:rPr>
              <a:t>Task</a:t>
            </a:r>
            <a:r>
              <a:rPr kumimoji="0" lang="fr-FR" sz="2000" b="1" i="0" u="none" strike="noStrike" kern="1200" cap="none" spc="0" normalizeH="0" baseline="0" noProof="0" dirty="0">
                <a:ln>
                  <a:noFill/>
                </a:ln>
                <a:solidFill>
                  <a:prstClr val="black"/>
                </a:solidFill>
                <a:effectLst/>
                <a:uLnTx/>
                <a:uFillTx/>
                <a:latin typeface="Avenir Next LT Pro"/>
                <a:ea typeface="+mn-ea"/>
                <a:cs typeface="+mn-cs"/>
              </a:rPr>
              <a:t> Leader</a:t>
            </a:r>
            <a:r>
              <a:rPr kumimoji="0" lang="fr-FR" sz="2000" b="0" i="0" u="none" strike="noStrike" kern="1200" cap="none" spc="0" normalizeH="0" baseline="0" noProof="0" dirty="0">
                <a:ln>
                  <a:noFill/>
                </a:ln>
                <a:solidFill>
                  <a:prstClr val="black"/>
                </a:solidFill>
                <a:effectLst/>
                <a:uLnTx/>
                <a:uFillTx/>
                <a:latin typeface="Avenir Next LT Pro"/>
                <a:ea typeface="+mn-ea"/>
                <a:cs typeface="+mn-cs"/>
              </a:rPr>
              <a:t>: </a:t>
            </a:r>
            <a:r>
              <a:rPr lang="en-IE" sz="2000" dirty="0" err="1"/>
              <a:t>Maroun</a:t>
            </a:r>
            <a:r>
              <a:rPr lang="en-IE" sz="2000" dirty="0"/>
              <a:t> El </a:t>
            </a:r>
            <a:r>
              <a:rPr lang="en-IE" sz="2000" dirty="0" err="1"/>
              <a:t>Moujaber</a:t>
            </a:r>
            <a:r>
              <a:rPr lang="en-IE" sz="2000" dirty="0"/>
              <a:t>, CIHEAM-Bari</a:t>
            </a:r>
            <a:endParaRPr kumimoji="0" lang="fr-FR" sz="2000" b="0" i="0" u="none" strike="noStrike" kern="1200" cap="none" spc="0" normalizeH="0" baseline="0" noProof="0" dirty="0">
              <a:ln>
                <a:noFill/>
              </a:ln>
              <a:solidFill>
                <a:prstClr val="black"/>
              </a:solidFill>
              <a:effectLst/>
              <a:uLnTx/>
              <a:uFillTx/>
              <a:latin typeface="Avenir Next LT Pro"/>
              <a:ea typeface="+mn-ea"/>
              <a:cs typeface="+mn-cs"/>
            </a:endParaRPr>
          </a:p>
          <a:p>
            <a:pPr lvl="0">
              <a:defRPr/>
            </a:pPr>
            <a:endParaRPr kumimoji="0" lang="fr-FR" sz="2000" b="0" i="0" u="none" strike="noStrike" kern="1200" cap="none" spc="0" normalizeH="0" baseline="0" noProof="0" dirty="0">
              <a:ln>
                <a:noFill/>
              </a:ln>
              <a:solidFill>
                <a:prstClr val="black"/>
              </a:solidFill>
              <a:effectLst/>
              <a:uLnTx/>
              <a:uFillTx/>
              <a:latin typeface="Avenir Next LT Pro"/>
              <a:ea typeface="+mn-ea"/>
              <a:cs typeface="+mn-cs"/>
            </a:endParaRPr>
          </a:p>
          <a:p>
            <a:pPr lvl="0">
              <a:defRPr/>
            </a:pPr>
            <a:r>
              <a:rPr kumimoji="0" lang="fr-FR" sz="2000" b="1" i="0" u="none" strike="noStrike" kern="1200" cap="none" spc="0" normalizeH="0" baseline="0" noProof="0" dirty="0">
                <a:ln>
                  <a:noFill/>
                </a:ln>
                <a:solidFill>
                  <a:prstClr val="black"/>
                </a:solidFill>
                <a:effectLst/>
                <a:uLnTx/>
                <a:uFillTx/>
                <a:latin typeface="Avenir Next LT Pro"/>
                <a:ea typeface="+mn-ea"/>
                <a:cs typeface="+mn-cs"/>
              </a:rPr>
              <a:t>Chair: </a:t>
            </a:r>
            <a:r>
              <a:rPr kumimoji="0" lang="fr-FR" sz="2000" b="0" i="0" u="none" strike="noStrike" kern="1200" cap="none" spc="0" normalizeH="0" baseline="0" noProof="0" dirty="0">
                <a:ln>
                  <a:noFill/>
                </a:ln>
                <a:solidFill>
                  <a:prstClr val="black"/>
                </a:solidFill>
                <a:effectLst/>
                <a:uLnTx/>
                <a:uFillTx/>
                <a:latin typeface="Avenir Next LT Pro"/>
                <a:ea typeface="+mn-ea"/>
                <a:cs typeface="+mn-cs"/>
              </a:rPr>
              <a:t>Monique Axelos, INRAE, FR</a:t>
            </a:r>
          </a:p>
          <a:p>
            <a:pPr lvl="0">
              <a:defRPr/>
            </a:pPr>
            <a:r>
              <a:rPr kumimoji="0" lang="fr-FR" sz="2000" b="1" i="0" u="none" strike="noStrike" kern="1200" cap="none" spc="0" normalizeH="0" baseline="0" noProof="0" dirty="0">
                <a:ln>
                  <a:noFill/>
                </a:ln>
                <a:solidFill>
                  <a:prstClr val="black"/>
                </a:solidFill>
                <a:effectLst/>
                <a:uLnTx/>
                <a:uFillTx/>
                <a:latin typeface="Avenir Next LT Pro"/>
                <a:ea typeface="+mn-ea"/>
                <a:cs typeface="+mn-cs"/>
              </a:rPr>
              <a:t>Co-chair: </a:t>
            </a:r>
            <a:r>
              <a:rPr kumimoji="0" lang="fr-FR" sz="2000" b="0" i="0" u="none" strike="noStrike" kern="1200" cap="none" spc="0" normalizeH="0" baseline="0" noProof="0" dirty="0">
                <a:ln>
                  <a:noFill/>
                </a:ln>
                <a:solidFill>
                  <a:prstClr val="black"/>
                </a:solidFill>
                <a:effectLst/>
                <a:uLnTx/>
                <a:uFillTx/>
                <a:latin typeface="Avenir Next LT Pro"/>
                <a:ea typeface="+mn-ea"/>
                <a:cs typeface="+mn-cs"/>
              </a:rPr>
              <a:t>Niels </a:t>
            </a:r>
            <a:r>
              <a:rPr kumimoji="0" lang="fr-FR" sz="2000" b="0" i="0" u="none" strike="noStrike" kern="1200" cap="none" spc="0" normalizeH="0" baseline="0" noProof="0" dirty="0" err="1">
                <a:ln>
                  <a:noFill/>
                </a:ln>
                <a:solidFill>
                  <a:prstClr val="black"/>
                </a:solidFill>
                <a:effectLst/>
                <a:uLnTx/>
                <a:uFillTx/>
                <a:latin typeface="Avenir Next LT Pro"/>
                <a:ea typeface="+mn-ea"/>
                <a:cs typeface="+mn-cs"/>
              </a:rPr>
              <a:t>Halber</a:t>
            </a:r>
            <a:r>
              <a:rPr lang="fr-FR" sz="2000" dirty="0">
                <a:solidFill>
                  <a:prstClr val="black"/>
                </a:solidFill>
                <a:latin typeface="Avenir Next LT Pro"/>
              </a:rPr>
              <a:t>g, Aarhus </a:t>
            </a:r>
            <a:r>
              <a:rPr lang="fr-FR" sz="2000" dirty="0" err="1">
                <a:solidFill>
                  <a:prstClr val="black"/>
                </a:solidFill>
                <a:latin typeface="Avenir Next LT Pro"/>
              </a:rPr>
              <a:t>University</a:t>
            </a:r>
            <a:r>
              <a:rPr lang="fr-FR" sz="2000" dirty="0">
                <a:solidFill>
                  <a:prstClr val="black"/>
                </a:solidFill>
                <a:latin typeface="Avenir Next LT Pro"/>
              </a:rPr>
              <a:t>, DK</a:t>
            </a:r>
            <a:endParaRPr kumimoji="0" lang="fr-FR" sz="20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ZoneTexte 2"/>
          <p:cNvSpPr txBox="1"/>
          <p:nvPr/>
        </p:nvSpPr>
        <p:spPr>
          <a:xfrm>
            <a:off x="1294040" y="3231698"/>
            <a:ext cx="29282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venir Next LT Pro"/>
                <a:ea typeface="+mn-ea"/>
                <a:cs typeface="+mn-cs"/>
                <a:hlinkClick r:id="rId2"/>
              </a:rPr>
              <a:t>https://scar-europe.org/</a:t>
            </a:r>
            <a:r>
              <a:rPr kumimoji="0" lang="fr-FR" sz="1800" b="0" i="0" u="none" strike="noStrike" kern="1200" cap="none" spc="0" normalizeH="0" baseline="0" noProof="0" dirty="0">
                <a:ln>
                  <a:noFill/>
                </a:ln>
                <a:solidFill>
                  <a:prstClr val="black"/>
                </a:solidFill>
                <a:effectLst/>
                <a:uLnTx/>
                <a:uFillTx/>
                <a:latin typeface="Avenir Next LT Pro"/>
                <a:ea typeface="+mn-ea"/>
                <a:cs typeface="+mn-cs"/>
              </a:rPr>
              <a:t> </a:t>
            </a:r>
          </a:p>
        </p:txBody>
      </p:sp>
    </p:spTree>
    <p:extLst>
      <p:ext uri="{BB962C8B-B14F-4D97-AF65-F5344CB8AC3E}">
        <p14:creationId xmlns:p14="http://schemas.microsoft.com/office/powerpoint/2010/main" val="155714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afgeronde hoeken 15">
            <a:extLst>
              <a:ext uri="{FF2B5EF4-FFF2-40B4-BE49-F238E27FC236}">
                <a16:creationId xmlns:a16="http://schemas.microsoft.com/office/drawing/2014/main" id="{E18F80EC-0C20-4083-B5FC-381FB727A034}"/>
              </a:ext>
            </a:extLst>
          </p:cNvPr>
          <p:cNvSpPr/>
          <p:nvPr/>
        </p:nvSpPr>
        <p:spPr>
          <a:xfrm>
            <a:off x="859839" y="1932752"/>
            <a:ext cx="4273602" cy="4294511"/>
          </a:xfrm>
          <a:prstGeom prst="roundRect">
            <a:avLst>
              <a:gd name="adj" fmla="val 2796"/>
            </a:avLst>
          </a:prstGeom>
          <a:solidFill>
            <a:srgbClr val="EE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986206A-D22D-4A5A-BCAE-1BE62F71C133}"/>
              </a:ext>
            </a:extLst>
          </p:cNvPr>
          <p:cNvSpPr>
            <a:spLocks noGrp="1"/>
          </p:cNvSpPr>
          <p:nvPr>
            <p:ph type="title"/>
          </p:nvPr>
        </p:nvSpPr>
        <p:spPr>
          <a:xfrm>
            <a:off x="409156" y="-2918"/>
            <a:ext cx="11782844" cy="712270"/>
          </a:xfrm>
        </p:spPr>
        <p:txBody>
          <a:bodyPr anchor="b">
            <a:normAutofit/>
          </a:bodyPr>
          <a:lstStyle/>
          <a:p>
            <a:pPr algn="ctr"/>
            <a:r>
              <a:rPr lang="nl-BE" dirty="0">
                <a:solidFill>
                  <a:srgbClr val="940059"/>
                </a:solidFill>
              </a:rPr>
              <a:t>SCAR FOOD SYSTEMS SWG </a:t>
            </a:r>
          </a:p>
        </p:txBody>
      </p:sp>
      <p:sp>
        <p:nvSpPr>
          <p:cNvPr id="11" name="TextBox 10">
            <a:extLst>
              <a:ext uri="{FF2B5EF4-FFF2-40B4-BE49-F238E27FC236}">
                <a16:creationId xmlns:a16="http://schemas.microsoft.com/office/drawing/2014/main" id="{DC7EC0B6-470C-4C3A-81F3-23A30AAE19F2}"/>
              </a:ext>
            </a:extLst>
          </p:cNvPr>
          <p:cNvSpPr txBox="1"/>
          <p:nvPr/>
        </p:nvSpPr>
        <p:spPr>
          <a:xfrm>
            <a:off x="1194575" y="2196574"/>
            <a:ext cx="3600450" cy="31393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Demi"/>
                <a:ea typeface="+mn-ea"/>
                <a:cs typeface="+mn-cs"/>
              </a:rPr>
              <a:t>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30" dirty="0">
                <a:effectLst/>
                <a:latin typeface="Avenir Next LT Pro" panose="020B0504020202020204" pitchFamily="34" charset="0"/>
                <a:ea typeface="Times New Roman" panose="02020603050405020304" pitchFamily="18" charset="0"/>
                <a:cs typeface="Times New Roman" panose="02020603050405020304" pitchFamily="18" charset="0"/>
              </a:rPr>
              <a:t>Monique Axelos, FR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Dem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Demi"/>
                <a:ea typeface="+mn-ea"/>
                <a:cs typeface="+mn-cs"/>
              </a:rPr>
              <a:t>Co-chair: </a:t>
            </a:r>
            <a:endParaRPr kumimoji="0" lang="en-US" sz="1800" b="1" i="0" u="none" strike="noStrike" kern="1200" cap="none" spc="0" normalizeH="0" baseline="0" noProof="0" dirty="0">
              <a:ln>
                <a:noFill/>
              </a:ln>
              <a:solidFill>
                <a:prstClr val="black"/>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30" dirty="0">
                <a:effectLst/>
                <a:latin typeface="Avenir Next LT Pro" panose="020B0504020202020204" pitchFamily="34" charset="0"/>
                <a:ea typeface="Times New Roman" panose="02020603050405020304" pitchFamily="18" charset="0"/>
                <a:cs typeface="Times New Roman" panose="02020603050405020304" pitchFamily="18" charset="0"/>
              </a:rPr>
              <a:t>Niels Halberg, DK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 normalizeH="0" baseline="0" noProof="0" dirty="0">
              <a:ln>
                <a:noFill/>
              </a:ln>
              <a:solidFill>
                <a:prstClr val="black"/>
              </a:solidFill>
              <a:effectLst/>
              <a:uLnTx/>
              <a:uFillTx/>
              <a:latin typeface="Avenir Next LT Pro Demi" panose="020B07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Demi"/>
                <a:ea typeface="+mn-ea"/>
                <a:cs typeface="+mn-cs"/>
              </a:rPr>
              <a:t>Members: </a:t>
            </a:r>
            <a:endParaRPr kumimoji="0" lang="en-US" sz="1800" b="1" i="0" u="none" strike="noStrike" kern="1200" cap="none" spc="0" normalizeH="0" baseline="0" noProof="0" dirty="0">
              <a:ln>
                <a:noFill/>
              </a:ln>
              <a:solidFill>
                <a:prstClr val="black"/>
              </a:solidFill>
              <a:effectLst/>
              <a:uLnTx/>
              <a:uFillTx/>
              <a:latin typeface="Avenir Next LT Pro Demi" panose="020B07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38ADC8"/>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22 countries + EC and key advisors</a:t>
            </a:r>
          </a:p>
          <a:p>
            <a:pPr marR="0" lvl="0" algn="l" defTabSz="914400" rtl="0" eaLnBrk="1" fontAlgn="auto" latinLnBrk="0" hangingPunct="1">
              <a:lnSpc>
                <a:spcPct val="100000"/>
              </a:lnSpc>
              <a:spcBef>
                <a:spcPts val="0"/>
              </a:spcBef>
              <a:spcAft>
                <a:spcPts val="0"/>
              </a:spcAft>
              <a:buClr>
                <a:srgbClr val="38ADC8"/>
              </a:buClr>
              <a:buSzTx/>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4575673D-36E7-4E1D-98E4-3EB481907ABE}"/>
              </a:ext>
            </a:extLst>
          </p:cNvPr>
          <p:cNvSpPr txBox="1"/>
          <p:nvPr/>
        </p:nvSpPr>
        <p:spPr>
          <a:xfrm>
            <a:off x="5686727" y="6052776"/>
            <a:ext cx="55099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Overview members SCAR FS – update March 2022</a:t>
            </a:r>
            <a:endParaRPr kumimoji="0" lang="en-US" sz="1400" b="0" i="0" u="none" strike="noStrike" kern="1200" cap="none" spc="0" normalizeH="0" baseline="0" noProof="0" dirty="0">
              <a:ln>
                <a:noFill/>
              </a:ln>
              <a:solidFill>
                <a:prstClr val="black"/>
              </a:solidFill>
              <a:effectLst/>
              <a:uLnTx/>
              <a:uFillTx/>
              <a:latin typeface="Avenir Next LT Pro"/>
              <a:ea typeface="+mn-ea"/>
              <a:cs typeface="Calibri"/>
            </a:endParaRPr>
          </a:p>
        </p:txBody>
      </p:sp>
      <p:grpSp>
        <p:nvGrpSpPr>
          <p:cNvPr id="9" name="Groep 8">
            <a:extLst>
              <a:ext uri="{FF2B5EF4-FFF2-40B4-BE49-F238E27FC236}">
                <a16:creationId xmlns:a16="http://schemas.microsoft.com/office/drawing/2014/main" id="{30C5AF12-3B77-4205-9E01-E88F9CF8CCF6}"/>
              </a:ext>
            </a:extLst>
          </p:cNvPr>
          <p:cNvGrpSpPr/>
          <p:nvPr/>
        </p:nvGrpSpPr>
        <p:grpSpPr>
          <a:xfrm>
            <a:off x="5133440" y="5581029"/>
            <a:ext cx="7307249" cy="415080"/>
            <a:chOff x="4415520" y="5871611"/>
            <a:chExt cx="7307249" cy="415080"/>
          </a:xfrm>
        </p:grpSpPr>
        <p:sp>
          <p:nvSpPr>
            <p:cNvPr id="6" name="Rechthoek: afgeronde hoeken 5">
              <a:extLst>
                <a:ext uri="{FF2B5EF4-FFF2-40B4-BE49-F238E27FC236}">
                  <a16:creationId xmlns:a16="http://schemas.microsoft.com/office/drawing/2014/main" id="{A529BE37-CBC6-4D6B-90D9-8A58DDDDA16C}"/>
                </a:ext>
              </a:extLst>
            </p:cNvPr>
            <p:cNvSpPr/>
            <p:nvPr/>
          </p:nvSpPr>
          <p:spPr>
            <a:xfrm>
              <a:off x="5060272" y="5871611"/>
              <a:ext cx="5406501" cy="415080"/>
            </a:xfrm>
            <a:prstGeom prst="roundRect">
              <a:avLst>
                <a:gd name="adj" fmla="val 8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A03A7462-6805-45CF-ABF2-59B9FF7B5D0C}"/>
                </a:ext>
              </a:extLst>
            </p:cNvPr>
            <p:cNvSpPr txBox="1"/>
            <p:nvPr/>
          </p:nvSpPr>
          <p:spPr>
            <a:xfrm>
              <a:off x="4415520" y="5926441"/>
              <a:ext cx="7307249" cy="3097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BE" sz="1400" b="0" i="0" u="none" strike="noStrike" kern="1200" cap="none" spc="-30" normalizeH="0" baseline="0" noProof="0" dirty="0">
                  <a:ln>
                    <a:noFill/>
                  </a:ln>
                  <a:solidFill>
                    <a:prstClr val="black"/>
                  </a:solidFill>
                  <a:effectLst/>
                  <a:uLnTx/>
                  <a:uFillTx/>
                  <a:latin typeface="Avenir Next LT Pro"/>
                  <a:ea typeface="Calibri" panose="020F0502020204030204" pitchFamily="34" charset="0"/>
                  <a:cs typeface="Times New Roman"/>
                </a:rPr>
                <a:t>	    SCAR FS member 	     SCAR member 	</a:t>
              </a:r>
              <a:r>
                <a:rPr kumimoji="0" lang="nl-BE" sz="1400" b="0" i="0" u="none" strike="noStrike" kern="1200" cap="none" spc="-30" normalizeH="0" baseline="0" noProof="0" dirty="0" err="1">
                  <a:ln>
                    <a:noFill/>
                  </a:ln>
                  <a:solidFill>
                    <a:prstClr val="black"/>
                  </a:solidFill>
                  <a:effectLst/>
                  <a:uLnTx/>
                  <a:uFillTx/>
                  <a:latin typeface="Avenir Next LT Pro"/>
                  <a:ea typeface="Calibri" panose="020F0502020204030204" pitchFamily="34" charset="0"/>
                  <a:cs typeface="Times New Roman"/>
                </a:rPr>
                <a:t>Not</a:t>
              </a:r>
              <a:r>
                <a:rPr kumimoji="0" lang="nl-BE" sz="1400" b="0" i="0" u="none" strike="noStrike" kern="1200" cap="none" spc="-30" normalizeH="0" baseline="0" noProof="0" dirty="0">
                  <a:ln>
                    <a:noFill/>
                  </a:ln>
                  <a:solidFill>
                    <a:prstClr val="black"/>
                  </a:solidFill>
                  <a:effectLst/>
                  <a:uLnTx/>
                  <a:uFillTx/>
                  <a:latin typeface="Avenir Next LT Pro"/>
                  <a:ea typeface="Calibri" panose="020F0502020204030204" pitchFamily="34" charset="0"/>
                  <a:cs typeface="Times New Roman"/>
                </a:rPr>
                <a:t> a member</a:t>
              </a:r>
              <a:endParaRPr kumimoji="0" lang="nl-BE" sz="1400" b="0" i="0" u="none" strike="noStrike" kern="1200" cap="none" spc="-30" normalizeH="0" baseline="0" noProof="0" dirty="0">
                <a:ln>
                  <a:noFill/>
                </a:ln>
                <a:solidFill>
                  <a:prstClr val="black"/>
                </a:solidFill>
                <a:effectLst/>
                <a:uLnTx/>
                <a:uFillTx/>
                <a:latin typeface="Avenir Next LT Pro"/>
                <a:ea typeface="+mn-ea"/>
                <a:cs typeface="Times New Roman"/>
              </a:endParaRPr>
            </a:p>
          </p:txBody>
        </p:sp>
        <p:sp>
          <p:nvSpPr>
            <p:cNvPr id="10" name="Ovaal 9">
              <a:extLst>
                <a:ext uri="{FF2B5EF4-FFF2-40B4-BE49-F238E27FC236}">
                  <a16:creationId xmlns:a16="http://schemas.microsoft.com/office/drawing/2014/main" id="{545D2EA0-0F3C-4BA9-BF83-0114B3FAE08B}"/>
                </a:ext>
              </a:extLst>
            </p:cNvPr>
            <p:cNvSpPr/>
            <p:nvPr/>
          </p:nvSpPr>
          <p:spPr>
            <a:xfrm>
              <a:off x="5304280" y="5977726"/>
              <a:ext cx="192024" cy="192024"/>
            </a:xfrm>
            <a:prstGeom prst="ellipse">
              <a:avLst/>
            </a:prstGeom>
            <a:solidFill>
              <a:srgbClr val="9400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8ADC8"/>
                </a:solidFill>
                <a:effectLst/>
                <a:uLnTx/>
                <a:uFillTx/>
                <a:latin typeface="Calibri" panose="020F0502020204030204"/>
                <a:ea typeface="+mn-ea"/>
                <a:cs typeface="+mn-cs"/>
              </a:endParaRPr>
            </a:p>
          </p:txBody>
        </p:sp>
        <p:sp>
          <p:nvSpPr>
            <p:cNvPr id="14" name="Ovaal 9">
              <a:extLst>
                <a:ext uri="{FF2B5EF4-FFF2-40B4-BE49-F238E27FC236}">
                  <a16:creationId xmlns:a16="http://schemas.microsoft.com/office/drawing/2014/main" id="{6AAF2EC4-D3DE-4469-84E6-835589330BB0}"/>
                </a:ext>
              </a:extLst>
            </p:cNvPr>
            <p:cNvSpPr/>
            <p:nvPr/>
          </p:nvSpPr>
          <p:spPr>
            <a:xfrm>
              <a:off x="8762075" y="5986604"/>
              <a:ext cx="192024" cy="192024"/>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8ADC8"/>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953CA1CF-9718-436C-B74D-AA8CDD773D11}"/>
                </a:ext>
              </a:extLst>
            </p:cNvPr>
            <p:cNvSpPr/>
            <p:nvPr/>
          </p:nvSpPr>
          <p:spPr>
            <a:xfrm>
              <a:off x="7219771" y="5977726"/>
              <a:ext cx="192024" cy="192024"/>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38ADC8"/>
                </a:solidFill>
                <a:effectLst/>
                <a:uLnTx/>
                <a:uFillTx/>
                <a:latin typeface="Calibri" panose="020F0502020204030204"/>
                <a:ea typeface="+mn-ea"/>
                <a:cs typeface="+mn-cs"/>
              </a:endParaRPr>
            </a:p>
          </p:txBody>
        </p:sp>
      </p:grpSp>
      <p:pic>
        <p:nvPicPr>
          <p:cNvPr id="15" name="Graphic 14">
            <a:extLst>
              <a:ext uri="{FF2B5EF4-FFF2-40B4-BE49-F238E27FC236}">
                <a16:creationId xmlns:a16="http://schemas.microsoft.com/office/drawing/2014/main" id="{2DE1367B-846C-4073-8B02-FF5835D3BE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2330" y="1202968"/>
            <a:ext cx="5389587" cy="4311670"/>
          </a:xfrm>
          <a:prstGeom prst="rect">
            <a:avLst/>
          </a:prstGeom>
        </p:spPr>
      </p:pic>
      <p:grpSp>
        <p:nvGrpSpPr>
          <p:cNvPr id="17" name="Groep 16">
            <a:extLst>
              <a:ext uri="{FF2B5EF4-FFF2-40B4-BE49-F238E27FC236}">
                <a16:creationId xmlns:a16="http://schemas.microsoft.com/office/drawing/2014/main" id="{D5018D2A-A731-4D43-8FDE-22CCB80BC431}"/>
              </a:ext>
            </a:extLst>
          </p:cNvPr>
          <p:cNvGrpSpPr/>
          <p:nvPr/>
        </p:nvGrpSpPr>
        <p:grpSpPr>
          <a:xfrm rot="534126">
            <a:off x="3774417" y="1786567"/>
            <a:ext cx="1729800" cy="840726"/>
            <a:chOff x="8885477" y="2276244"/>
            <a:chExt cx="2371803" cy="1152756"/>
          </a:xfrm>
        </p:grpSpPr>
        <p:sp>
          <p:nvSpPr>
            <p:cNvPr id="18" name="Rechthoek: afgeronde hoeken 17">
              <a:extLst>
                <a:ext uri="{FF2B5EF4-FFF2-40B4-BE49-F238E27FC236}">
                  <a16:creationId xmlns:a16="http://schemas.microsoft.com/office/drawing/2014/main" id="{985EDF3D-7C9D-4AD4-B13A-6D7605D4E973}"/>
                </a:ext>
              </a:extLst>
            </p:cNvPr>
            <p:cNvSpPr/>
            <p:nvPr/>
          </p:nvSpPr>
          <p:spPr>
            <a:xfrm>
              <a:off x="8885477" y="2276244"/>
              <a:ext cx="2371803" cy="1152756"/>
            </a:xfrm>
            <a:prstGeom prst="roundRect">
              <a:avLst>
                <a:gd name="adj" fmla="val 7516"/>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9" name="Picture 10" descr="Logo SCAR Food color">
              <a:extLst>
                <a:ext uri="{FF2B5EF4-FFF2-40B4-BE49-F238E27FC236}">
                  <a16:creationId xmlns:a16="http://schemas.microsoft.com/office/drawing/2014/main" id="{2734B880-5281-4C88-BF23-4EA91816B0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78517" y="2436071"/>
              <a:ext cx="1903847" cy="8028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98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B27A0-33CE-42E0-8EC1-7DF4BAE790A9}"/>
              </a:ext>
            </a:extLst>
          </p:cNvPr>
          <p:cNvSpPr>
            <a:spLocks noGrp="1"/>
          </p:cNvSpPr>
          <p:nvPr>
            <p:ph type="title"/>
          </p:nvPr>
        </p:nvSpPr>
        <p:spPr>
          <a:xfrm>
            <a:off x="89647" y="134472"/>
            <a:ext cx="11999683" cy="1020560"/>
          </a:xfrm>
        </p:spPr>
        <p:txBody>
          <a:bodyPr>
            <a:normAutofit fontScale="90000"/>
          </a:bodyPr>
          <a:lstStyle/>
          <a:p>
            <a:pPr algn="ctr"/>
            <a:r>
              <a:rPr lang="fr-FR" dirty="0">
                <a:solidFill>
                  <a:srgbClr val="940059"/>
                </a:solidFill>
              </a:rPr>
              <a:t>SCAR FOOD SYSTEMS SWG </a:t>
            </a:r>
            <a:br>
              <a:rPr lang="fr-FR" dirty="0">
                <a:solidFill>
                  <a:srgbClr val="940059"/>
                </a:solidFill>
              </a:rPr>
            </a:br>
            <a:r>
              <a:rPr lang="fr-FR" dirty="0" err="1">
                <a:solidFill>
                  <a:srgbClr val="940059"/>
                </a:solidFill>
              </a:rPr>
              <a:t>Members</a:t>
            </a:r>
            <a:endParaRPr lang="en-IE" b="0" noProof="0" dirty="0">
              <a:solidFill>
                <a:srgbClr val="940059"/>
              </a:solidFill>
              <a:latin typeface="Avenir Next LT Pro Demi"/>
            </a:endParaRPr>
          </a:p>
        </p:txBody>
      </p:sp>
      <p:sp>
        <p:nvSpPr>
          <p:cNvPr id="3" name="Tijdelijke aanduiding voor inhoud 2">
            <a:extLst>
              <a:ext uri="{FF2B5EF4-FFF2-40B4-BE49-F238E27FC236}">
                <a16:creationId xmlns:a16="http://schemas.microsoft.com/office/drawing/2014/main" id="{B0169A90-02B5-4DA0-96A9-7F9CCEDA53CA}"/>
              </a:ext>
            </a:extLst>
          </p:cNvPr>
          <p:cNvSpPr>
            <a:spLocks noGrp="1"/>
          </p:cNvSpPr>
          <p:nvPr>
            <p:ph idx="1"/>
          </p:nvPr>
        </p:nvSpPr>
        <p:spPr>
          <a:xfrm>
            <a:off x="428624" y="1285875"/>
            <a:ext cx="11268075" cy="4953559"/>
          </a:xfrm>
        </p:spPr>
        <p:txBody>
          <a:bodyPr>
            <a:normAutofit fontScale="92500"/>
          </a:bodyPr>
          <a:lstStyle/>
          <a:p>
            <a:pPr marL="0" indent="0">
              <a:buNone/>
            </a:pPr>
            <a:r>
              <a:rPr lang="en-IE" b="1" dirty="0">
                <a:solidFill>
                  <a:srgbClr val="940059"/>
                </a:solidFill>
                <a:latin typeface="Avenir Next LT Pro Demi" panose="020B0704020202020204" pitchFamily="34" charset="0"/>
              </a:rPr>
              <a:t>Members</a:t>
            </a:r>
            <a:r>
              <a:rPr lang="en-IE" dirty="0">
                <a:latin typeface="Avenir Next LT Pro Demi" panose="020B0704020202020204" pitchFamily="34" charset="0"/>
              </a:rPr>
              <a:t>:  </a:t>
            </a:r>
          </a:p>
          <a:p>
            <a:pPr>
              <a:buFont typeface="Arial" panose="020B0604020202020204" pitchFamily="34" charset="0"/>
              <a:buChar char="•"/>
            </a:pPr>
            <a:r>
              <a:rPr lang="fr-FR" b="1" dirty="0"/>
              <a:t>22 EU </a:t>
            </a:r>
            <a:r>
              <a:rPr lang="fr-FR" b="1" dirty="0" err="1"/>
              <a:t>Members</a:t>
            </a:r>
            <a:r>
              <a:rPr lang="fr-FR" b="1" dirty="0"/>
              <a:t> States and Associated Countries</a:t>
            </a:r>
            <a:r>
              <a:rPr lang="fr-FR" dirty="0"/>
              <a:t> : AT, BE, BG, CZ, DE, DK, ES, FI, FR, HR, HU, IE, IT, IS, LT, NL, NO, PL, RO, SE, TR, UK </a:t>
            </a:r>
          </a:p>
          <a:p>
            <a:pPr>
              <a:buFont typeface="Arial" panose="020B0604020202020204" pitchFamily="34" charset="0"/>
              <a:buChar char="•"/>
            </a:pPr>
            <a:r>
              <a:rPr lang="en-GB" b="1" dirty="0"/>
              <a:t>Observers/ Advisers</a:t>
            </a:r>
            <a:r>
              <a:rPr lang="fr-FR" dirty="0"/>
              <a:t>: FACCE- JPI, JPI OCEANS, HDHL, CIHEAM-Bari, </a:t>
            </a:r>
            <a:r>
              <a:rPr lang="fr-FR" dirty="0" err="1"/>
              <a:t>Copa-Cogeca</a:t>
            </a:r>
            <a:r>
              <a:rPr lang="fr-FR" dirty="0"/>
              <a:t>  </a:t>
            </a:r>
          </a:p>
          <a:p>
            <a:pPr>
              <a:buFont typeface="Arial" panose="020B0604020202020204" pitchFamily="34" charset="0"/>
              <a:buChar char="•"/>
            </a:pPr>
            <a:r>
              <a:rPr lang="fr-FR" b="1" dirty="0"/>
              <a:t>EU Commission</a:t>
            </a:r>
            <a:r>
              <a:rPr lang="fr-FR" dirty="0"/>
              <a:t>: DG RTD et DG AGRI</a:t>
            </a:r>
          </a:p>
          <a:p>
            <a:pPr>
              <a:buFont typeface="Arial" panose="020B0604020202020204" pitchFamily="34" charset="0"/>
              <a:buChar char="•"/>
            </a:pPr>
            <a:endParaRPr lang="fr-FR" dirty="0"/>
          </a:p>
          <a:p>
            <a:pPr marL="0" indent="0">
              <a:buNone/>
            </a:pPr>
            <a:r>
              <a:rPr lang="fr-FR" b="1" dirty="0">
                <a:solidFill>
                  <a:srgbClr val="940059"/>
                </a:solidFill>
              </a:rPr>
              <a:t>Chairs</a:t>
            </a:r>
            <a:r>
              <a:rPr lang="fr-FR" dirty="0">
                <a:solidFill>
                  <a:srgbClr val="940059"/>
                </a:solidFill>
              </a:rPr>
              <a:t>: </a:t>
            </a:r>
          </a:p>
          <a:p>
            <a:pPr>
              <a:buFont typeface="Arial" panose="020B0604020202020204" pitchFamily="34" charset="0"/>
              <a:buChar char="•"/>
            </a:pPr>
            <a:r>
              <a:rPr lang="fr-FR" b="1" dirty="0"/>
              <a:t>Chair: Monique Axelos</a:t>
            </a:r>
            <a:r>
              <a:rPr lang="fr-FR" dirty="0"/>
              <a:t>, Scientific </a:t>
            </a:r>
            <a:r>
              <a:rPr lang="fr-FR" dirty="0" err="1"/>
              <a:t>Director</a:t>
            </a:r>
            <a:r>
              <a:rPr lang="fr-FR" dirty="0"/>
              <a:t> Food and </a:t>
            </a:r>
            <a:r>
              <a:rPr lang="fr-FR" dirty="0" err="1"/>
              <a:t>Bioeconomy</a:t>
            </a:r>
            <a:r>
              <a:rPr lang="fr-FR" dirty="0"/>
              <a:t>, INRAE, FR</a:t>
            </a:r>
          </a:p>
          <a:p>
            <a:pPr>
              <a:buFont typeface="Arial" panose="020B0604020202020204" pitchFamily="34" charset="0"/>
              <a:buChar char="•"/>
            </a:pPr>
            <a:r>
              <a:rPr lang="fr-FR" b="1" dirty="0"/>
              <a:t>Co-chair</a:t>
            </a:r>
            <a:r>
              <a:rPr lang="fr-FR" dirty="0"/>
              <a:t>: </a:t>
            </a:r>
            <a:r>
              <a:rPr lang="fr-FR" b="1" dirty="0"/>
              <a:t>Niels Halberg</a:t>
            </a:r>
            <a:r>
              <a:rPr lang="fr-FR" dirty="0"/>
              <a:t>, Senior </a:t>
            </a:r>
            <a:r>
              <a:rPr lang="fr-FR" dirty="0" err="1"/>
              <a:t>researcher</a:t>
            </a:r>
            <a:r>
              <a:rPr lang="fr-FR" dirty="0"/>
              <a:t>, Aarhus </a:t>
            </a:r>
            <a:r>
              <a:rPr lang="fr-FR" dirty="0" err="1"/>
              <a:t>University</a:t>
            </a:r>
            <a:r>
              <a:rPr lang="fr-FR" dirty="0"/>
              <a:t>, DK</a:t>
            </a:r>
          </a:p>
          <a:p>
            <a:pPr>
              <a:buFont typeface="Arial" panose="020B0604020202020204" pitchFamily="34" charset="0"/>
              <a:buChar char="•"/>
            </a:pPr>
            <a:r>
              <a:rPr lang="fr-FR" b="1" dirty="0"/>
              <a:t>Co-chair</a:t>
            </a:r>
            <a:r>
              <a:rPr lang="fr-FR" dirty="0"/>
              <a:t>: </a:t>
            </a:r>
            <a:r>
              <a:rPr lang="fr-FR" b="1" dirty="0"/>
              <a:t>Minna Huttunen</a:t>
            </a:r>
            <a:r>
              <a:rPr lang="fr-FR" dirty="0"/>
              <a:t>, Ministry of Agriculture and </a:t>
            </a:r>
            <a:r>
              <a:rPr lang="fr-FR" dirty="0" err="1"/>
              <a:t>Forestry</a:t>
            </a:r>
            <a:r>
              <a:rPr lang="fr-FR" dirty="0"/>
              <a:t>, FI </a:t>
            </a:r>
            <a:r>
              <a:rPr lang="fr-FR" sz="2000" dirty="0"/>
              <a:t>(to </a:t>
            </a:r>
            <a:r>
              <a:rPr lang="fr-FR" sz="2000" dirty="0" err="1"/>
              <a:t>be</a:t>
            </a:r>
            <a:r>
              <a:rPr lang="fr-FR" sz="2000" dirty="0"/>
              <a:t> back in Sept. 2025)</a:t>
            </a:r>
            <a:endParaRPr lang="fr-FR" dirty="0"/>
          </a:p>
          <a:p>
            <a:pPr>
              <a:buFont typeface="Arial" panose="020B0604020202020204" pitchFamily="34" charset="0"/>
              <a:buChar char="•"/>
            </a:pPr>
            <a:r>
              <a:rPr lang="fr-FR" b="1" dirty="0"/>
              <a:t>Management </a:t>
            </a:r>
            <a:r>
              <a:rPr lang="fr-FR" dirty="0"/>
              <a:t>: </a:t>
            </a:r>
            <a:r>
              <a:rPr lang="fr-FR" b="1" dirty="0"/>
              <a:t>Anastasiya Terzieva</a:t>
            </a:r>
            <a:r>
              <a:rPr lang="fr-FR" dirty="0"/>
              <a:t>, INRAE, FR</a:t>
            </a:r>
          </a:p>
          <a:p>
            <a:pPr marL="0" indent="0">
              <a:buNone/>
            </a:pPr>
            <a:endParaRPr lang="fr-FR" dirty="0"/>
          </a:p>
          <a:p>
            <a:pPr marL="0" indent="0">
              <a:buNone/>
            </a:pPr>
            <a:endParaRPr lang="en-IE" sz="2000" noProof="0" dirty="0">
              <a:latin typeface="Avenir Next LT Pro Demi" panose="020B0704020202020204" pitchFamily="34" charset="0"/>
            </a:endParaRPr>
          </a:p>
        </p:txBody>
      </p:sp>
    </p:spTree>
    <p:extLst>
      <p:ext uri="{BB962C8B-B14F-4D97-AF65-F5344CB8AC3E}">
        <p14:creationId xmlns:p14="http://schemas.microsoft.com/office/powerpoint/2010/main" val="217163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91AD38D7-415B-4CD2-BF98-FE0DA29EBA82}"/>
              </a:ext>
            </a:extLst>
          </p:cNvPr>
          <p:cNvSpPr/>
          <p:nvPr/>
        </p:nvSpPr>
        <p:spPr>
          <a:xfrm>
            <a:off x="895350" y="2006352"/>
            <a:ext cx="10487025" cy="3151573"/>
          </a:xfrm>
          <a:prstGeom prst="roundRect">
            <a:avLst>
              <a:gd name="adj" fmla="val 6479"/>
            </a:avLst>
          </a:prstGeom>
          <a:solidFill>
            <a:srgbClr val="EE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CAB27A0-33CE-42E0-8EC1-7DF4BAE790A9}"/>
              </a:ext>
            </a:extLst>
          </p:cNvPr>
          <p:cNvSpPr>
            <a:spLocks noGrp="1"/>
          </p:cNvSpPr>
          <p:nvPr>
            <p:ph type="title"/>
          </p:nvPr>
        </p:nvSpPr>
        <p:spPr/>
        <p:txBody>
          <a:bodyPr>
            <a:normAutofit fontScale="90000"/>
          </a:bodyPr>
          <a:lstStyle/>
          <a:p>
            <a:pPr algn="ctr"/>
            <a:r>
              <a:rPr lang="en-US" dirty="0">
                <a:solidFill>
                  <a:srgbClr val="940059"/>
                </a:solidFill>
                <a:latin typeface="Avenir Next LT Pro Demi"/>
              </a:rPr>
              <a:t>Mission of the SCAR FS SWG </a:t>
            </a:r>
            <a:endParaRPr lang="nl-BE" dirty="0">
              <a:solidFill>
                <a:srgbClr val="940059"/>
              </a:solidFill>
            </a:endParaRPr>
          </a:p>
        </p:txBody>
      </p:sp>
      <p:sp>
        <p:nvSpPr>
          <p:cNvPr id="3" name="Tijdelijke aanduiding voor inhoud 2">
            <a:extLst>
              <a:ext uri="{FF2B5EF4-FFF2-40B4-BE49-F238E27FC236}">
                <a16:creationId xmlns:a16="http://schemas.microsoft.com/office/drawing/2014/main" id="{B0169A90-02B5-4DA0-96A9-7F9CCEDA53CA}"/>
              </a:ext>
            </a:extLst>
          </p:cNvPr>
          <p:cNvSpPr>
            <a:spLocks noGrp="1"/>
          </p:cNvSpPr>
          <p:nvPr>
            <p:ph idx="1"/>
          </p:nvPr>
        </p:nvSpPr>
        <p:spPr>
          <a:xfrm>
            <a:off x="1290960" y="2341059"/>
            <a:ext cx="9779493" cy="2515023"/>
          </a:xfrm>
        </p:spPr>
        <p:txBody>
          <a:bodyPr vert="horz" lIns="91440" tIns="45720" rIns="91440" bIns="45720" rtlCol="0" anchor="t">
            <a:normAutofit/>
          </a:bodyPr>
          <a:lstStyle/>
          <a:p>
            <a:r>
              <a:rPr lang="en-US" dirty="0">
                <a:latin typeface="Avenir Next LT Pro Demi" panose="020B0704020202020204" pitchFamily="34" charset="0"/>
              </a:rPr>
              <a:t>Provide strategic advice, orientation, and support to the EU R&amp;I policy framework</a:t>
            </a:r>
            <a:r>
              <a:rPr lang="en-US" b="1" dirty="0">
                <a:latin typeface="Avenir Next LT Pro Demi" panose="020B0704020202020204" pitchFamily="34" charset="0"/>
              </a:rPr>
              <a:t> FOOD2030</a:t>
            </a:r>
            <a:r>
              <a:rPr lang="en-US" dirty="0">
                <a:latin typeface="Avenir Next LT Pro Demi" panose="020B0704020202020204" pitchFamily="34" charset="0"/>
              </a:rPr>
              <a:t>, and to </a:t>
            </a:r>
            <a:r>
              <a:rPr lang="en-US" b="1" dirty="0">
                <a:latin typeface="Avenir Next LT Pro Demi" panose="020B0704020202020204" pitchFamily="34" charset="0"/>
              </a:rPr>
              <a:t>Cluster 6 </a:t>
            </a:r>
            <a:r>
              <a:rPr lang="en-US" dirty="0">
                <a:latin typeface="Avenir Next LT Pro Demi" panose="020B0704020202020204" pitchFamily="34" charset="0"/>
              </a:rPr>
              <a:t>of Horizon Europe. </a:t>
            </a:r>
          </a:p>
          <a:p>
            <a:r>
              <a:rPr lang="en-US" dirty="0">
                <a:latin typeface="Avenir Next LT Pro Demi" panose="020B0704020202020204" pitchFamily="34" charset="0"/>
              </a:rPr>
              <a:t>Contribute to the successful implementation of the </a:t>
            </a:r>
            <a:r>
              <a:rPr lang="en-US" b="1" dirty="0">
                <a:latin typeface="Avenir Next LT Pro Demi" panose="020B0704020202020204" pitchFamily="34" charset="0"/>
              </a:rPr>
              <a:t>Farm to Fork strategy</a:t>
            </a:r>
            <a:r>
              <a:rPr lang="en-US" dirty="0">
                <a:latin typeface="Avenir Next LT Pro Demi" panose="020B0704020202020204" pitchFamily="34" charset="0"/>
              </a:rPr>
              <a:t>, as well as the </a:t>
            </a:r>
            <a:r>
              <a:rPr lang="en-US" b="1" dirty="0">
                <a:latin typeface="Avenir Next LT Pro Demi" panose="020B0704020202020204" pitchFamily="34" charset="0"/>
              </a:rPr>
              <a:t>UN SDGs </a:t>
            </a:r>
            <a:r>
              <a:rPr lang="en-US" dirty="0">
                <a:latin typeface="Avenir Next LT Pro Demi" panose="020B0704020202020204" pitchFamily="34" charset="0"/>
              </a:rPr>
              <a:t>and the </a:t>
            </a:r>
            <a:r>
              <a:rPr lang="en-US" b="1" dirty="0">
                <a:latin typeface="Avenir Next LT Pro Demi" panose="020B0704020202020204" pitchFamily="34" charset="0"/>
              </a:rPr>
              <a:t>COP 21 commitments</a:t>
            </a:r>
            <a:r>
              <a:rPr lang="en-US" dirty="0">
                <a:latin typeface="Avenir Next LT Pro Demi" panose="020B0704020202020204" pitchFamily="34" charset="0"/>
              </a:rPr>
              <a:t>.</a:t>
            </a:r>
          </a:p>
          <a:p>
            <a:r>
              <a:rPr lang="en-US" dirty="0">
                <a:latin typeface="Avenir Next LT Pro Demi" panose="020B0704020202020204" pitchFamily="34" charset="0"/>
              </a:rPr>
              <a:t>Promote the </a:t>
            </a:r>
            <a:r>
              <a:rPr lang="en-US" b="1" dirty="0">
                <a:latin typeface="Avenir Next LT Pro Demi" panose="020B0704020202020204" pitchFamily="34" charset="0"/>
              </a:rPr>
              <a:t>development </a:t>
            </a:r>
            <a:r>
              <a:rPr lang="en-US" dirty="0">
                <a:latin typeface="Avenir Next LT Pro Demi" panose="020B0704020202020204" pitchFamily="34" charset="0"/>
              </a:rPr>
              <a:t>and </a:t>
            </a:r>
            <a:r>
              <a:rPr lang="en-US" b="1" dirty="0">
                <a:latin typeface="Avenir Next LT Pro Demi" panose="020B0704020202020204" pitchFamily="34" charset="0"/>
              </a:rPr>
              <a:t>shaping of the food system R&amp;I policy implementation</a:t>
            </a:r>
            <a:r>
              <a:rPr lang="en-US" dirty="0">
                <a:latin typeface="Avenir Next LT Pro Demi" panose="020B0704020202020204" pitchFamily="34" charset="0"/>
              </a:rPr>
              <a:t> at EC level.</a:t>
            </a:r>
          </a:p>
        </p:txBody>
      </p:sp>
      <p:pic>
        <p:nvPicPr>
          <p:cNvPr id="7" name="Graphic 6">
            <a:extLst>
              <a:ext uri="{FF2B5EF4-FFF2-40B4-BE49-F238E27FC236}">
                <a16:creationId xmlns:a16="http://schemas.microsoft.com/office/drawing/2014/main" id="{1E016D1E-D9FF-4077-AA0E-0C27676976C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6332"/>
          <a:stretch/>
        </p:blipFill>
        <p:spPr>
          <a:xfrm flipH="1">
            <a:off x="10196651" y="5157925"/>
            <a:ext cx="1571348" cy="1471850"/>
          </a:xfrm>
          <a:prstGeom prst="rect">
            <a:avLst/>
          </a:prstGeom>
        </p:spPr>
      </p:pic>
      <p:pic>
        <p:nvPicPr>
          <p:cNvPr id="8" name="Picture 10" descr="Logo SCAR Food color">
            <a:extLst>
              <a:ext uri="{FF2B5EF4-FFF2-40B4-BE49-F238E27FC236}">
                <a16:creationId xmlns:a16="http://schemas.microsoft.com/office/drawing/2014/main" id="{02982DE4-75E4-467E-BA03-CAC0AB4962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77248" y="6114207"/>
            <a:ext cx="1272115" cy="53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91AD38D7-415B-4CD2-BF98-FE0DA29EBA82}"/>
              </a:ext>
            </a:extLst>
          </p:cNvPr>
          <p:cNvSpPr/>
          <p:nvPr/>
        </p:nvSpPr>
        <p:spPr>
          <a:xfrm>
            <a:off x="228600" y="1400175"/>
            <a:ext cx="11649075" cy="4610099"/>
          </a:xfrm>
          <a:prstGeom prst="roundRect">
            <a:avLst>
              <a:gd name="adj" fmla="val 6479"/>
            </a:avLst>
          </a:prstGeom>
          <a:solidFill>
            <a:srgbClr val="EE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CAB27A0-33CE-42E0-8EC1-7DF4BAE790A9}"/>
              </a:ext>
            </a:extLst>
          </p:cNvPr>
          <p:cNvSpPr>
            <a:spLocks noGrp="1"/>
          </p:cNvSpPr>
          <p:nvPr>
            <p:ph type="title"/>
          </p:nvPr>
        </p:nvSpPr>
        <p:spPr/>
        <p:txBody>
          <a:bodyPr>
            <a:normAutofit fontScale="90000"/>
          </a:bodyPr>
          <a:lstStyle/>
          <a:p>
            <a:pPr algn="ctr"/>
            <a:r>
              <a:rPr lang="en-GB" dirty="0">
                <a:solidFill>
                  <a:srgbClr val="940059"/>
                </a:solidFill>
              </a:rPr>
              <a:t>Main rationale </a:t>
            </a:r>
            <a:endParaRPr lang="nl-BE" dirty="0">
              <a:solidFill>
                <a:srgbClr val="940059"/>
              </a:solidFill>
            </a:endParaRPr>
          </a:p>
        </p:txBody>
      </p:sp>
      <p:sp>
        <p:nvSpPr>
          <p:cNvPr id="3" name="Tijdelijke aanduiding voor inhoud 2">
            <a:extLst>
              <a:ext uri="{FF2B5EF4-FFF2-40B4-BE49-F238E27FC236}">
                <a16:creationId xmlns:a16="http://schemas.microsoft.com/office/drawing/2014/main" id="{B0169A90-02B5-4DA0-96A9-7F9CCEDA53CA}"/>
              </a:ext>
            </a:extLst>
          </p:cNvPr>
          <p:cNvSpPr>
            <a:spLocks noGrp="1"/>
          </p:cNvSpPr>
          <p:nvPr>
            <p:ph idx="1"/>
          </p:nvPr>
        </p:nvSpPr>
        <p:spPr>
          <a:xfrm>
            <a:off x="523876" y="1733550"/>
            <a:ext cx="11029950" cy="3944976"/>
          </a:xfrm>
        </p:spPr>
        <p:txBody>
          <a:bodyPr vert="horz" lIns="91440" tIns="45720" rIns="91440" bIns="45720" rtlCol="0" anchor="t">
            <a:normAutofit lnSpcReduction="10000"/>
          </a:bodyPr>
          <a:lstStyle/>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Provide </a:t>
            </a:r>
            <a:r>
              <a:rPr lang="en-US" b="1" dirty="0">
                <a:latin typeface="Calibri" panose="020F0502020204030204" pitchFamily="34" charset="0"/>
                <a:ea typeface="Calibri" panose="020F0502020204030204" pitchFamily="34" charset="0"/>
                <a:cs typeface="Calibri" panose="020F0502020204030204" pitchFamily="34" charset="0"/>
              </a:rPr>
              <a:t>strategic intelligence </a:t>
            </a:r>
            <a:r>
              <a:rPr lang="en-US" dirty="0">
                <a:latin typeface="Calibri" panose="020F0502020204030204" pitchFamily="34" charset="0"/>
                <a:ea typeface="Calibri" panose="020F0502020204030204" pitchFamily="34" charset="0"/>
                <a:cs typeface="Calibri" panose="020F0502020204030204" pitchFamily="34" charset="0"/>
              </a:rPr>
              <a:t>and </a:t>
            </a:r>
            <a:r>
              <a:rPr lang="en-US" b="1" dirty="0">
                <a:latin typeface="Calibri" panose="020F0502020204030204" pitchFamily="34" charset="0"/>
                <a:ea typeface="Calibri" panose="020F0502020204030204" pitchFamily="34" charset="0"/>
                <a:cs typeface="Calibri" panose="020F0502020204030204" pitchFamily="34" charset="0"/>
              </a:rPr>
              <a:t>orientation</a:t>
            </a:r>
            <a:r>
              <a:rPr lang="en-US" dirty="0">
                <a:latin typeface="Calibri" panose="020F0502020204030204" pitchFamily="34" charset="0"/>
                <a:ea typeface="Calibri" panose="020F0502020204030204" pitchFamily="34" charset="0"/>
                <a:cs typeface="Calibri" panose="020F0502020204030204" pitchFamily="34" charset="0"/>
              </a:rPr>
              <a:t> by integrating and </a:t>
            </a:r>
            <a:r>
              <a:rPr lang="en-GB" dirty="0">
                <a:latin typeface="Calibri" panose="020F0502020204030204" pitchFamily="34" charset="0"/>
                <a:ea typeface="Calibri" panose="020F0502020204030204" pitchFamily="34" charset="0"/>
                <a:cs typeface="Calibri" panose="020F0502020204030204" pitchFamily="34" charset="0"/>
              </a:rPr>
              <a:t>analysing</a:t>
            </a:r>
            <a:r>
              <a:rPr lang="en-US" dirty="0">
                <a:latin typeface="Calibri" panose="020F0502020204030204" pitchFamily="34" charset="0"/>
                <a:ea typeface="Calibri" panose="020F0502020204030204" pitchFamily="34" charset="0"/>
                <a:cs typeface="Calibri" panose="020F0502020204030204" pitchFamily="34" charset="0"/>
              </a:rPr>
              <a:t> the different regional, national, European and international initiatives in place and priorities of the Member States. </a:t>
            </a:r>
            <a:endParaRPr lang="en-US" sz="105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Support Member States </a:t>
            </a:r>
            <a:r>
              <a:rPr lang="en-US" dirty="0">
                <a:latin typeface="Calibri" panose="020F0502020204030204" pitchFamily="34" charset="0"/>
                <a:ea typeface="Calibri" panose="020F0502020204030204" pitchFamily="34" charset="0"/>
                <a:cs typeface="Calibri" panose="020F0502020204030204" pitchFamily="34" charset="0"/>
              </a:rPr>
              <a:t>in accelerating their </a:t>
            </a:r>
            <a:r>
              <a:rPr lang="en-US" b="1" dirty="0">
                <a:latin typeface="Calibri" panose="020F0502020204030204" pitchFamily="34" charset="0"/>
                <a:ea typeface="Calibri" panose="020F0502020204030204" pitchFamily="34" charset="0"/>
                <a:cs typeface="Calibri" panose="020F0502020204030204" pitchFamily="34" charset="0"/>
              </a:rPr>
              <a:t>policies for FS transition</a:t>
            </a:r>
            <a:endParaRPr lang="fr-FR" sz="105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Contribute to reach the ambitions of the </a:t>
            </a:r>
            <a:r>
              <a:rPr lang="en-GB" b="1" dirty="0">
                <a:latin typeface="Calibri" panose="020F0502020204030204" pitchFamily="34" charset="0"/>
                <a:ea typeface="Calibri" panose="020F0502020204030204" pitchFamily="34" charset="0"/>
                <a:cs typeface="Calibri" panose="020F0502020204030204" pitchFamily="34" charset="0"/>
              </a:rPr>
              <a:t>EU Green Deal</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a:latin typeface="Calibri" panose="020F0502020204030204" pitchFamily="34" charset="0"/>
                <a:ea typeface="Calibri" panose="020F0502020204030204" pitchFamily="34" charset="0"/>
                <a:cs typeface="Calibri" panose="020F0502020204030204" pitchFamily="34" charset="0"/>
              </a:rPr>
              <a:t>Farm to Fork strategy</a:t>
            </a:r>
            <a:r>
              <a:rPr lang="en-GB" dirty="0">
                <a:latin typeface="Calibri" panose="020F0502020204030204" pitchFamily="34" charset="0"/>
                <a:ea typeface="Calibri" panose="020F0502020204030204" pitchFamily="34" charset="0"/>
                <a:cs typeface="Calibri" panose="020F0502020204030204" pitchFamily="34" charset="0"/>
              </a:rPr>
              <a:t>, and </a:t>
            </a:r>
            <a:r>
              <a:rPr lang="en-GB" b="1" dirty="0">
                <a:latin typeface="Calibri" panose="020F0502020204030204" pitchFamily="34" charset="0"/>
                <a:ea typeface="Calibri" panose="020F0502020204030204" pitchFamily="34" charset="0"/>
                <a:cs typeface="Calibri" panose="020F0502020204030204" pitchFamily="34" charset="0"/>
              </a:rPr>
              <a:t>EU’s climate goals.</a:t>
            </a:r>
            <a:endParaRPr lang="en-GB" sz="105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Support the finalisation of the EC “</a:t>
            </a:r>
            <a:r>
              <a:rPr lang="en-GB" b="1" dirty="0">
                <a:latin typeface="Calibri" panose="020F0502020204030204" pitchFamily="34" charset="0"/>
                <a:ea typeface="Calibri" panose="020F0502020204030204" pitchFamily="34" charset="0"/>
                <a:cs typeface="Calibri" panose="020F0502020204030204" pitchFamily="34" charset="0"/>
              </a:rPr>
              <a:t>Legislative Framework for Sustainable Food Systems</a:t>
            </a:r>
            <a:r>
              <a:rPr lang="en-GB" dirty="0">
                <a:latin typeface="Calibri" panose="020F0502020204030204" pitchFamily="34" charset="0"/>
                <a:ea typeface="Calibri" panose="020F0502020204030204" pitchFamily="34" charset="0"/>
                <a:cs typeface="Calibri" panose="020F0502020204030204" pitchFamily="34" charset="0"/>
              </a:rPr>
              <a:t>”  and contribute to its implementation. </a:t>
            </a:r>
          </a:p>
          <a:p>
            <a:pPr marL="0" indent="0">
              <a:buNone/>
            </a:pPr>
            <a:endParaRPr lang="en-US" dirty="0">
              <a:latin typeface="Avenir Next LT Pro Demi" panose="020B0704020202020204" pitchFamily="34" charset="0"/>
            </a:endParaRPr>
          </a:p>
        </p:txBody>
      </p:sp>
      <p:pic>
        <p:nvPicPr>
          <p:cNvPr id="7" name="Graphic 6">
            <a:extLst>
              <a:ext uri="{FF2B5EF4-FFF2-40B4-BE49-F238E27FC236}">
                <a16:creationId xmlns:a16="http://schemas.microsoft.com/office/drawing/2014/main" id="{1E016D1E-D9FF-4077-AA0E-0C27676976C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6332"/>
          <a:stretch/>
        </p:blipFill>
        <p:spPr>
          <a:xfrm flipH="1">
            <a:off x="10277754" y="5255206"/>
            <a:ext cx="1571348" cy="1471850"/>
          </a:xfrm>
          <a:prstGeom prst="rect">
            <a:avLst/>
          </a:prstGeom>
        </p:spPr>
      </p:pic>
      <p:pic>
        <p:nvPicPr>
          <p:cNvPr id="8" name="Picture 10" descr="Logo SCAR Food color">
            <a:extLst>
              <a:ext uri="{FF2B5EF4-FFF2-40B4-BE49-F238E27FC236}">
                <a16:creationId xmlns:a16="http://schemas.microsoft.com/office/drawing/2014/main" id="{02982DE4-75E4-467E-BA03-CAC0AB4962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1498" y="6214377"/>
            <a:ext cx="1272115" cy="53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6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A9F0F-1616-417B-A0A3-90911684387D}"/>
              </a:ext>
            </a:extLst>
          </p:cNvPr>
          <p:cNvSpPr>
            <a:spLocks noGrp="1"/>
          </p:cNvSpPr>
          <p:nvPr>
            <p:ph type="title"/>
          </p:nvPr>
        </p:nvSpPr>
        <p:spPr>
          <a:xfrm>
            <a:off x="838199" y="365125"/>
            <a:ext cx="10515602" cy="1558925"/>
          </a:xfrm>
        </p:spPr>
        <p:txBody>
          <a:bodyPr>
            <a:normAutofit fontScale="90000"/>
          </a:bodyPr>
          <a:lstStyle/>
          <a:p>
            <a:pPr algn="ctr"/>
            <a:br>
              <a:rPr lang="fr-FR" dirty="0"/>
            </a:br>
            <a:br>
              <a:rPr lang="fr-FR" dirty="0"/>
            </a:br>
            <a:r>
              <a:rPr lang="fr-FR" dirty="0">
                <a:solidFill>
                  <a:srgbClr val="940059"/>
                </a:solidFill>
              </a:rPr>
              <a:t>SCAR FOOD SYSTEMS SWG</a:t>
            </a:r>
            <a:br>
              <a:rPr lang="fr-FR" dirty="0">
                <a:solidFill>
                  <a:srgbClr val="940059"/>
                </a:solidFill>
              </a:rPr>
            </a:br>
            <a:r>
              <a:rPr lang="fr-FR" dirty="0">
                <a:solidFill>
                  <a:srgbClr val="940059"/>
                </a:solidFill>
              </a:rPr>
              <a:t>2016-2026</a:t>
            </a:r>
            <a:br>
              <a:rPr lang="fr-FR" dirty="0"/>
            </a:br>
            <a:endParaRPr lang="fr-FR" dirty="0"/>
          </a:p>
        </p:txBody>
      </p:sp>
      <p:sp>
        <p:nvSpPr>
          <p:cNvPr id="3" name="Espace réservé du contenu 2">
            <a:extLst>
              <a:ext uri="{FF2B5EF4-FFF2-40B4-BE49-F238E27FC236}">
                <a16:creationId xmlns:a16="http://schemas.microsoft.com/office/drawing/2014/main" id="{FCBF5CCE-6D79-496B-87FC-D592C3DAA9B8}"/>
              </a:ext>
            </a:extLst>
          </p:cNvPr>
          <p:cNvSpPr>
            <a:spLocks noGrp="1"/>
          </p:cNvSpPr>
          <p:nvPr>
            <p:ph idx="1"/>
          </p:nvPr>
        </p:nvSpPr>
        <p:spPr>
          <a:xfrm>
            <a:off x="838200" y="1825626"/>
            <a:ext cx="10515602" cy="3422650"/>
          </a:xfrm>
        </p:spPr>
        <p:txBody>
          <a:bodyPr/>
          <a:lstStyle/>
          <a:p>
            <a:pPr marL="0" lvl="0" indent="0">
              <a:lnSpc>
                <a:spcPct val="100000"/>
              </a:lnSpc>
              <a:spcBef>
                <a:spcPts val="0"/>
              </a:spcBef>
              <a:buClrTx/>
              <a:buNone/>
              <a:defRPr/>
            </a:pPr>
            <a:r>
              <a:rPr lang="fr-FR" b="1" dirty="0">
                <a:solidFill>
                  <a:srgbClr val="A6186E">
                    <a:lumMod val="75000"/>
                  </a:srgbClr>
                </a:solidFill>
                <a:latin typeface="Avenir Next LT Pro"/>
              </a:rPr>
              <a:t>SCAR FS SWG Mandates:</a:t>
            </a:r>
          </a:p>
          <a:p>
            <a:pPr marL="0" lvl="0" indent="0">
              <a:lnSpc>
                <a:spcPct val="100000"/>
              </a:lnSpc>
              <a:spcBef>
                <a:spcPts val="0"/>
              </a:spcBef>
              <a:buClrTx/>
              <a:buNone/>
              <a:defRPr/>
            </a:pPr>
            <a:endParaRPr lang="fr-FR" b="1" dirty="0">
              <a:solidFill>
                <a:srgbClr val="A6186E">
                  <a:lumMod val="75000"/>
                </a:srgbClr>
              </a:solidFill>
              <a:latin typeface="Avenir Next LT Pro"/>
            </a:endParaRPr>
          </a:p>
          <a:p>
            <a:pPr lvl="0">
              <a:lnSpc>
                <a:spcPct val="100000"/>
              </a:lnSpc>
              <a:spcBef>
                <a:spcPts val="0"/>
              </a:spcBef>
              <a:buClrTx/>
              <a:buFont typeface="Arial" panose="020B0604020202020204" pitchFamily="34" charset="0"/>
              <a:buChar char="•"/>
              <a:defRPr/>
            </a:pPr>
            <a:r>
              <a:rPr lang="en-GB" b="1" dirty="0">
                <a:solidFill>
                  <a:prstClr val="black"/>
                </a:solidFill>
                <a:latin typeface="Avenir Next LT Pro"/>
              </a:rPr>
              <a:t>1</a:t>
            </a:r>
            <a:r>
              <a:rPr lang="en-GB" b="1" baseline="30000" dirty="0">
                <a:solidFill>
                  <a:prstClr val="black"/>
                </a:solidFill>
                <a:latin typeface="Avenir Next LT Pro"/>
              </a:rPr>
              <a:t>st</a:t>
            </a:r>
            <a:r>
              <a:rPr lang="en-GB" b="1" dirty="0">
                <a:solidFill>
                  <a:prstClr val="black"/>
                </a:solidFill>
                <a:latin typeface="Avenir Next LT Pro"/>
              </a:rPr>
              <a:t> mandate: </a:t>
            </a:r>
            <a:r>
              <a:rPr lang="en-GB" dirty="0">
                <a:solidFill>
                  <a:prstClr val="black"/>
                </a:solidFill>
                <a:latin typeface="Avenir Next LT Pro"/>
              </a:rPr>
              <a:t>December 2016 –December 2019 </a:t>
            </a:r>
          </a:p>
          <a:p>
            <a:pPr marL="0" lvl="0" indent="0">
              <a:lnSpc>
                <a:spcPct val="100000"/>
              </a:lnSpc>
              <a:spcBef>
                <a:spcPts val="0"/>
              </a:spcBef>
              <a:buClrTx/>
              <a:buNone/>
              <a:defRPr/>
            </a:pPr>
            <a:endParaRPr lang="en-GB" sz="500" dirty="0">
              <a:solidFill>
                <a:prstClr val="black"/>
              </a:solidFill>
              <a:latin typeface="Avenir Next LT Pro"/>
            </a:endParaRPr>
          </a:p>
          <a:p>
            <a:pPr lvl="0">
              <a:lnSpc>
                <a:spcPct val="100000"/>
              </a:lnSpc>
              <a:spcBef>
                <a:spcPts val="0"/>
              </a:spcBef>
              <a:buClrTx/>
              <a:buFont typeface="Arial" panose="020B0604020202020204" pitchFamily="34" charset="0"/>
              <a:buChar char="•"/>
              <a:defRPr/>
            </a:pPr>
            <a:r>
              <a:rPr lang="en-GB" b="1" dirty="0">
                <a:solidFill>
                  <a:prstClr val="black"/>
                </a:solidFill>
                <a:latin typeface="Avenir Next LT Pro"/>
              </a:rPr>
              <a:t>2</a:t>
            </a:r>
            <a:r>
              <a:rPr lang="en-GB" b="1" baseline="30000" dirty="0">
                <a:solidFill>
                  <a:prstClr val="black"/>
                </a:solidFill>
                <a:latin typeface="Avenir Next LT Pro"/>
              </a:rPr>
              <a:t>nd</a:t>
            </a:r>
            <a:r>
              <a:rPr lang="en-GB" b="1" dirty="0">
                <a:solidFill>
                  <a:prstClr val="black"/>
                </a:solidFill>
                <a:latin typeface="Avenir Next LT Pro"/>
              </a:rPr>
              <a:t> mandate</a:t>
            </a:r>
            <a:r>
              <a:rPr lang="en-GB" dirty="0">
                <a:solidFill>
                  <a:prstClr val="black"/>
                </a:solidFill>
                <a:latin typeface="Avenir Next LT Pro"/>
              </a:rPr>
              <a:t>: December 2019 – December 2022</a:t>
            </a:r>
          </a:p>
          <a:p>
            <a:pPr marL="0" lvl="0" indent="0">
              <a:lnSpc>
                <a:spcPct val="100000"/>
              </a:lnSpc>
              <a:spcBef>
                <a:spcPts val="0"/>
              </a:spcBef>
              <a:buClrTx/>
              <a:buNone/>
              <a:defRPr/>
            </a:pPr>
            <a:endParaRPr lang="en-GB" sz="500" dirty="0">
              <a:solidFill>
                <a:prstClr val="black"/>
              </a:solidFill>
              <a:latin typeface="Avenir Next LT Pro"/>
            </a:endParaRPr>
          </a:p>
          <a:p>
            <a:pPr lvl="0">
              <a:lnSpc>
                <a:spcPct val="100000"/>
              </a:lnSpc>
              <a:spcBef>
                <a:spcPts val="0"/>
              </a:spcBef>
              <a:buClrTx/>
              <a:buFont typeface="Arial" panose="020B0604020202020204" pitchFamily="34" charset="0"/>
              <a:buChar char="•"/>
              <a:defRPr/>
            </a:pPr>
            <a:r>
              <a:rPr lang="en-GB" b="1" dirty="0">
                <a:solidFill>
                  <a:prstClr val="black"/>
                </a:solidFill>
                <a:latin typeface="Avenir Next LT Pro"/>
              </a:rPr>
              <a:t>2</a:t>
            </a:r>
            <a:r>
              <a:rPr lang="en-GB" b="1" baseline="30000" dirty="0">
                <a:solidFill>
                  <a:prstClr val="black"/>
                </a:solidFill>
                <a:latin typeface="Avenir Next LT Pro"/>
              </a:rPr>
              <a:t>nd</a:t>
            </a:r>
            <a:r>
              <a:rPr lang="en-GB" b="1" dirty="0">
                <a:solidFill>
                  <a:prstClr val="black"/>
                </a:solidFill>
                <a:latin typeface="Avenir Next LT Pro"/>
              </a:rPr>
              <a:t> mandate extension</a:t>
            </a:r>
            <a:r>
              <a:rPr lang="en-GB" dirty="0">
                <a:solidFill>
                  <a:prstClr val="black"/>
                </a:solidFill>
                <a:latin typeface="Avenir Next LT Pro"/>
              </a:rPr>
              <a:t>: December 2022 – December 2023 – to support the SFS partnership development and finalise ongoing actions </a:t>
            </a:r>
          </a:p>
          <a:p>
            <a:pPr marL="0" lvl="0" indent="0">
              <a:lnSpc>
                <a:spcPct val="100000"/>
              </a:lnSpc>
              <a:spcBef>
                <a:spcPts val="0"/>
              </a:spcBef>
              <a:buClrTx/>
              <a:buNone/>
              <a:defRPr/>
            </a:pPr>
            <a:endParaRPr lang="en-GB" sz="500" dirty="0">
              <a:solidFill>
                <a:prstClr val="black"/>
              </a:solidFill>
              <a:latin typeface="Avenir Next LT Pro"/>
            </a:endParaRPr>
          </a:p>
          <a:p>
            <a:pPr lvl="0">
              <a:lnSpc>
                <a:spcPct val="100000"/>
              </a:lnSpc>
              <a:spcBef>
                <a:spcPts val="0"/>
              </a:spcBef>
              <a:buClrTx/>
              <a:buFont typeface="Arial" panose="020B0604020202020204" pitchFamily="34" charset="0"/>
              <a:buChar char="•"/>
              <a:defRPr/>
            </a:pPr>
            <a:r>
              <a:rPr lang="en-GB" b="1" dirty="0">
                <a:solidFill>
                  <a:prstClr val="black"/>
                </a:solidFill>
                <a:latin typeface="Avenir Next LT Pro"/>
              </a:rPr>
              <a:t>3</a:t>
            </a:r>
            <a:r>
              <a:rPr lang="en-GB" b="1" baseline="30000" dirty="0">
                <a:solidFill>
                  <a:prstClr val="black"/>
                </a:solidFill>
                <a:latin typeface="Avenir Next LT Pro"/>
              </a:rPr>
              <a:t>rd</a:t>
            </a:r>
            <a:r>
              <a:rPr lang="en-GB" b="1" dirty="0">
                <a:solidFill>
                  <a:prstClr val="black"/>
                </a:solidFill>
                <a:latin typeface="Avenir Next LT Pro"/>
              </a:rPr>
              <a:t> mandate:  </a:t>
            </a:r>
            <a:r>
              <a:rPr lang="en-GB" dirty="0">
                <a:solidFill>
                  <a:prstClr val="black"/>
                </a:solidFill>
                <a:latin typeface="Avenir Next LT Pro"/>
              </a:rPr>
              <a:t>December 2023 –December 2026 </a:t>
            </a:r>
          </a:p>
          <a:p>
            <a:pPr marL="0" indent="0">
              <a:buNone/>
            </a:pPr>
            <a:endParaRPr lang="fr-FR" dirty="0"/>
          </a:p>
        </p:txBody>
      </p:sp>
    </p:spTree>
    <p:extLst>
      <p:ext uri="{BB962C8B-B14F-4D97-AF65-F5344CB8AC3E}">
        <p14:creationId xmlns:p14="http://schemas.microsoft.com/office/powerpoint/2010/main" val="380414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307" y="1"/>
            <a:ext cx="11541493" cy="1023256"/>
          </a:xfrm>
        </p:spPr>
        <p:txBody>
          <a:bodyPr>
            <a:normAutofit/>
          </a:bodyPr>
          <a:lstStyle/>
          <a:p>
            <a:pPr algn="ctr"/>
            <a:r>
              <a:rPr lang="en-US" dirty="0"/>
              <a:t>What was achieved during the 2</a:t>
            </a:r>
            <a:r>
              <a:rPr lang="en-US" baseline="30000" dirty="0"/>
              <a:t>nd</a:t>
            </a:r>
            <a:r>
              <a:rPr lang="en-US" dirty="0"/>
              <a:t> mandate- DELIVERABLES </a:t>
            </a:r>
            <a:endParaRPr lang="fr-FR" dirty="0"/>
          </a:p>
        </p:txBody>
      </p:sp>
      <p:sp>
        <p:nvSpPr>
          <p:cNvPr id="3" name="Espace réservé du contenu 2"/>
          <p:cNvSpPr>
            <a:spLocks noGrp="1"/>
          </p:cNvSpPr>
          <p:nvPr>
            <p:ph idx="1"/>
          </p:nvPr>
        </p:nvSpPr>
        <p:spPr>
          <a:xfrm>
            <a:off x="348343" y="1164771"/>
            <a:ext cx="11694306" cy="5528638"/>
          </a:xfrm>
        </p:spPr>
        <p:txBody>
          <a:bodyPr>
            <a:normAutofit fontScale="47500" lnSpcReduction="20000"/>
          </a:bodyPr>
          <a:lstStyle/>
          <a:p>
            <a:pPr marL="0" indent="0">
              <a:buNone/>
            </a:pPr>
            <a:r>
              <a:rPr lang="en-GB" sz="3300" b="1" dirty="0">
                <a:solidFill>
                  <a:srgbClr val="B8598A"/>
                </a:solidFill>
              </a:rPr>
              <a:t>Sustainable Food Systems Partnership</a:t>
            </a:r>
            <a:endParaRPr lang="fr-FR" sz="3300" dirty="0">
              <a:solidFill>
                <a:srgbClr val="B8598A"/>
              </a:solidFill>
            </a:endParaRPr>
          </a:p>
          <a:p>
            <a:pPr lvl="0">
              <a:buFont typeface="Arial" panose="020B0604020202020204" pitchFamily="34" charset="0"/>
              <a:buChar char="•"/>
            </a:pPr>
            <a:r>
              <a:rPr lang="en-US" sz="3300" b="1" dirty="0"/>
              <a:t>Narrative </a:t>
            </a:r>
            <a:endParaRPr lang="fr-FR" sz="3300" b="1" dirty="0"/>
          </a:p>
          <a:p>
            <a:pPr lvl="0">
              <a:buFont typeface="Arial" panose="020B0604020202020204" pitchFamily="34" charset="0"/>
              <a:buChar char="•"/>
            </a:pPr>
            <a:r>
              <a:rPr lang="en-US" sz="3300" b="1" dirty="0"/>
              <a:t>Template</a:t>
            </a:r>
            <a:r>
              <a:rPr lang="en-US" sz="3300" dirty="0"/>
              <a:t> </a:t>
            </a:r>
            <a:endParaRPr lang="fr-FR" sz="3300" dirty="0"/>
          </a:p>
          <a:p>
            <a:pPr lvl="0">
              <a:buFont typeface="Arial" panose="020B0604020202020204" pitchFamily="34" charset="0"/>
              <a:buChar char="•"/>
            </a:pPr>
            <a:r>
              <a:rPr lang="en-US" sz="3300" b="1" dirty="0"/>
              <a:t>Strategic Research and Innovation Agenda </a:t>
            </a:r>
            <a:r>
              <a:rPr lang="en-US" sz="3300" dirty="0"/>
              <a:t>(SRIA) </a:t>
            </a:r>
          </a:p>
          <a:p>
            <a:pPr marL="0" lvl="0" indent="0">
              <a:buNone/>
            </a:pPr>
            <a:endParaRPr lang="fr-FR" sz="700" dirty="0"/>
          </a:p>
          <a:p>
            <a:pPr marL="0" indent="0">
              <a:buNone/>
            </a:pPr>
            <a:r>
              <a:rPr lang="en-US" sz="3300" b="1" dirty="0">
                <a:solidFill>
                  <a:srgbClr val="B8598A"/>
                </a:solidFill>
              </a:rPr>
              <a:t>Action 1. Food Systems of the Future</a:t>
            </a:r>
            <a:r>
              <a:rPr lang="en-US" sz="3300" dirty="0">
                <a:solidFill>
                  <a:srgbClr val="B8598A"/>
                </a:solidFill>
              </a:rPr>
              <a:t>:</a:t>
            </a:r>
            <a:endParaRPr lang="fr-FR" sz="3300" dirty="0">
              <a:solidFill>
                <a:srgbClr val="B8598A"/>
              </a:solidFill>
            </a:endParaRPr>
          </a:p>
          <a:p>
            <a:pPr lvl="0">
              <a:buFont typeface="Arial" panose="020B0604020202020204" pitchFamily="34" charset="0"/>
              <a:buChar char="•"/>
            </a:pPr>
            <a:r>
              <a:rPr lang="en-GB" sz="3300" b="1" dirty="0"/>
              <a:t>Workshop report</a:t>
            </a:r>
            <a:r>
              <a:rPr lang="en-GB" sz="3300" dirty="0"/>
              <a:t>: Prioritising future R&amp;I breakthroughs for food systems via scenarios</a:t>
            </a:r>
            <a:endParaRPr lang="fr-FR" sz="3300" dirty="0"/>
          </a:p>
          <a:p>
            <a:pPr lvl="0">
              <a:buFont typeface="Arial" panose="020B0604020202020204" pitchFamily="34" charset="0"/>
              <a:buChar char="•"/>
            </a:pPr>
            <a:r>
              <a:rPr lang="en-GB" sz="3300" b="1" dirty="0"/>
              <a:t>Portfolio Analysis</a:t>
            </a:r>
            <a:r>
              <a:rPr lang="en-GB" sz="3300" dirty="0"/>
              <a:t> of R&amp;I EU projects “Food Systems R&amp;I Needs and Gaps Report” </a:t>
            </a:r>
          </a:p>
          <a:p>
            <a:pPr marL="0" lvl="0" indent="0">
              <a:buNone/>
            </a:pPr>
            <a:endParaRPr lang="fr-FR" sz="700" dirty="0"/>
          </a:p>
          <a:p>
            <a:pPr marL="0" indent="0">
              <a:buNone/>
            </a:pPr>
            <a:r>
              <a:rPr lang="en-GB" sz="3300" b="1" dirty="0">
                <a:solidFill>
                  <a:srgbClr val="B8598A"/>
                </a:solidFill>
              </a:rPr>
              <a:t>Action 3: Translate Science into Policy</a:t>
            </a:r>
            <a:endParaRPr lang="fr-FR" sz="3300" dirty="0">
              <a:solidFill>
                <a:srgbClr val="B8598A"/>
              </a:solidFill>
            </a:endParaRPr>
          </a:p>
          <a:p>
            <a:pPr lvl="0">
              <a:buFont typeface="Arial" panose="020B0604020202020204" pitchFamily="34" charset="0"/>
              <a:buChar char="•"/>
            </a:pPr>
            <a:r>
              <a:rPr lang="en-GB" sz="3300" b="1" dirty="0"/>
              <a:t>Workshop report: </a:t>
            </a:r>
            <a:r>
              <a:rPr lang="en-GB" sz="3300" dirty="0"/>
              <a:t>Translate Science into Policy-Best Practices and Challenges</a:t>
            </a:r>
          </a:p>
          <a:p>
            <a:pPr lvl="0">
              <a:buFont typeface="Arial" panose="020B0604020202020204" pitchFamily="34" charset="0"/>
              <a:buChar char="•"/>
            </a:pPr>
            <a:r>
              <a:rPr lang="en-GB" sz="3300" b="1" dirty="0"/>
              <a:t>Portfolio Analysis</a:t>
            </a:r>
            <a:r>
              <a:rPr lang="en-GB" sz="3300" dirty="0"/>
              <a:t>: Translate Science into policy – 12 project fiches </a:t>
            </a:r>
            <a:endParaRPr lang="fr-FR" sz="3300" dirty="0"/>
          </a:p>
          <a:p>
            <a:pPr lvl="0">
              <a:buFont typeface="Arial" panose="020B0604020202020204" pitchFamily="34" charset="0"/>
              <a:buChar char="•"/>
            </a:pPr>
            <a:r>
              <a:rPr lang="en-GB" sz="3300" b="1" dirty="0"/>
              <a:t>Policy brief</a:t>
            </a:r>
            <a:r>
              <a:rPr lang="en-GB" sz="3300" dirty="0"/>
              <a:t>: Improving the Framework of Science to Policy Translations to Strengthen the FS Transition </a:t>
            </a:r>
            <a:endParaRPr lang="fr-FR" sz="3300" dirty="0"/>
          </a:p>
          <a:p>
            <a:pPr lvl="0">
              <a:buFont typeface="Arial" panose="020B0604020202020204" pitchFamily="34" charset="0"/>
              <a:buChar char="•"/>
            </a:pPr>
            <a:r>
              <a:rPr lang="nl-BE" sz="3300" b="1" dirty="0"/>
              <a:t>Survey Report</a:t>
            </a:r>
            <a:r>
              <a:rPr lang="nl-BE" sz="3300" dirty="0"/>
              <a:t> : SCAR FS SWG Action 3 “Translating </a:t>
            </a:r>
            <a:r>
              <a:rPr lang="nl-BE" sz="3300" dirty="0" err="1"/>
              <a:t>Science</a:t>
            </a:r>
            <a:r>
              <a:rPr lang="nl-BE" sz="3300" dirty="0"/>
              <a:t> </a:t>
            </a:r>
            <a:r>
              <a:rPr lang="nl-BE" sz="3300" dirty="0" err="1"/>
              <a:t>into</a:t>
            </a:r>
            <a:r>
              <a:rPr lang="nl-BE" sz="3300" dirty="0"/>
              <a:t> Policy” </a:t>
            </a:r>
          </a:p>
          <a:p>
            <a:pPr marL="0" lvl="0" indent="0">
              <a:buNone/>
            </a:pPr>
            <a:endParaRPr lang="fr-FR" sz="700" dirty="0"/>
          </a:p>
          <a:p>
            <a:pPr marL="0" indent="0">
              <a:buNone/>
            </a:pPr>
            <a:r>
              <a:rPr lang="en-GB" sz="3300" b="1" dirty="0">
                <a:solidFill>
                  <a:srgbClr val="B8598A"/>
                </a:solidFill>
              </a:rPr>
              <a:t>Action 6. Digitalisation and Artificial Intelligence</a:t>
            </a:r>
            <a:endParaRPr lang="fr-FR" sz="3300" dirty="0">
              <a:solidFill>
                <a:srgbClr val="B8598A"/>
              </a:solidFill>
            </a:endParaRPr>
          </a:p>
          <a:p>
            <a:pPr lvl="0">
              <a:buFont typeface="Arial" panose="020B0604020202020204" pitchFamily="34" charset="0"/>
              <a:buChar char="•"/>
            </a:pPr>
            <a:r>
              <a:rPr lang="en-GB" sz="3300" b="1" dirty="0"/>
              <a:t>Workshop report: </a:t>
            </a:r>
            <a:r>
              <a:rPr lang="en-GB" sz="3300" dirty="0"/>
              <a:t>Assessing Digitalisation in Food Systems</a:t>
            </a:r>
            <a:endParaRPr lang="fr-FR" sz="3300" dirty="0"/>
          </a:p>
          <a:p>
            <a:pPr lvl="0">
              <a:buFont typeface="Arial" panose="020B0604020202020204" pitchFamily="34" charset="0"/>
              <a:buChar char="•"/>
            </a:pPr>
            <a:r>
              <a:rPr lang="en-GB" sz="3300" b="1" dirty="0"/>
              <a:t>Portfolio analysis</a:t>
            </a:r>
            <a:r>
              <a:rPr lang="en-GB" sz="3300" dirty="0"/>
              <a:t>: Digitalisation and Artificial Intelligence for sustainable Food Systems </a:t>
            </a:r>
            <a:endParaRPr lang="fr-FR" sz="3300" dirty="0"/>
          </a:p>
          <a:p>
            <a:pPr lvl="0">
              <a:buFont typeface="Arial" panose="020B0604020202020204" pitchFamily="34" charset="0"/>
              <a:buChar char="•"/>
            </a:pPr>
            <a:r>
              <a:rPr lang="en-GB" sz="3300" b="1" dirty="0"/>
              <a:t>Methodology</a:t>
            </a:r>
            <a:r>
              <a:rPr lang="en-GB" sz="3300" dirty="0"/>
              <a:t> to assess the level of digitalisation of the food systems in different EU countries – Lithuanian example</a:t>
            </a:r>
            <a:endParaRPr lang="fr-FR" sz="3300" dirty="0"/>
          </a:p>
          <a:p>
            <a:endParaRPr lang="fr-FR" dirty="0"/>
          </a:p>
        </p:txBody>
      </p:sp>
      <p:pic>
        <p:nvPicPr>
          <p:cNvPr id="2050" name="Picture 2" descr="FutureFoodS">
            <a:extLst>
              <a:ext uri="{FF2B5EF4-FFF2-40B4-BE49-F238E27FC236}">
                <a16:creationId xmlns:a16="http://schemas.microsoft.com/office/drawing/2014/main" id="{78FA7D4D-9054-1A8D-ACB7-B2552F832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965" y="1277192"/>
            <a:ext cx="3281083" cy="53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4" y="214605"/>
            <a:ext cx="10888824" cy="485192"/>
          </a:xfrm>
        </p:spPr>
        <p:txBody>
          <a:bodyPr>
            <a:normAutofit fontScale="90000"/>
          </a:bodyPr>
          <a:lstStyle/>
          <a:p>
            <a:pPr algn="ctr"/>
            <a:br>
              <a:rPr lang="en-US" dirty="0"/>
            </a:br>
            <a:br>
              <a:rPr lang="en-US" dirty="0"/>
            </a:br>
            <a:br>
              <a:rPr lang="en-US" dirty="0"/>
            </a:br>
            <a:br>
              <a:rPr lang="en-US" dirty="0"/>
            </a:br>
            <a:r>
              <a:rPr lang="en-US" sz="3100" dirty="0">
                <a:solidFill>
                  <a:srgbClr val="940059"/>
                </a:solidFill>
              </a:rPr>
              <a:t>What are the top priorities  for the 3</a:t>
            </a:r>
            <a:r>
              <a:rPr lang="en-US" sz="3100" baseline="30000" dirty="0">
                <a:solidFill>
                  <a:srgbClr val="940059"/>
                </a:solidFill>
              </a:rPr>
              <a:t>rd</a:t>
            </a:r>
            <a:r>
              <a:rPr lang="en-US" sz="3100" dirty="0">
                <a:solidFill>
                  <a:srgbClr val="940059"/>
                </a:solidFill>
              </a:rPr>
              <a:t> mandate?</a:t>
            </a:r>
            <a:endParaRPr lang="en-IE" dirty="0">
              <a:solidFill>
                <a:srgbClr val="940059"/>
              </a:solidFill>
            </a:endParaRPr>
          </a:p>
        </p:txBody>
      </p:sp>
      <p:sp>
        <p:nvSpPr>
          <p:cNvPr id="3" name="Content Placeholder 2"/>
          <p:cNvSpPr>
            <a:spLocks noGrp="1"/>
          </p:cNvSpPr>
          <p:nvPr>
            <p:ph idx="1"/>
          </p:nvPr>
        </p:nvSpPr>
        <p:spPr>
          <a:xfrm>
            <a:off x="410548" y="1212981"/>
            <a:ext cx="11131420" cy="4114800"/>
          </a:xfrm>
        </p:spPr>
        <p:txBody>
          <a:bodyPr>
            <a:normAutofit lnSpcReduction="10000"/>
          </a:bodyPr>
          <a:lstStyle/>
          <a:p>
            <a:pPr marL="0" indent="0">
              <a:buNone/>
            </a:pPr>
            <a:r>
              <a:rPr lang="en-GB" b="1" dirty="0">
                <a:solidFill>
                  <a:srgbClr val="940059"/>
                </a:solidFill>
              </a:rPr>
              <a:t>3 Priority actions (3</a:t>
            </a:r>
            <a:r>
              <a:rPr lang="en-GB" b="1" baseline="30000" dirty="0">
                <a:solidFill>
                  <a:srgbClr val="940059"/>
                </a:solidFill>
              </a:rPr>
              <a:t>rd</a:t>
            </a:r>
            <a:r>
              <a:rPr lang="en-GB" b="1" dirty="0">
                <a:solidFill>
                  <a:srgbClr val="940059"/>
                </a:solidFill>
              </a:rPr>
              <a:t> mandate Dec. 2023-Dec 2026)</a:t>
            </a:r>
            <a:r>
              <a:rPr lang="en-GB" dirty="0">
                <a:solidFill>
                  <a:srgbClr val="940059"/>
                </a:solidFill>
              </a:rPr>
              <a:t>: </a:t>
            </a:r>
            <a:endParaRPr lang="fr-FR" dirty="0">
              <a:solidFill>
                <a:srgbClr val="940059"/>
              </a:solidFill>
            </a:endParaRPr>
          </a:p>
          <a:p>
            <a:pPr lvl="0">
              <a:buFont typeface="Arial" panose="020B0604020202020204" pitchFamily="34" charset="0"/>
              <a:buChar char="•"/>
            </a:pPr>
            <a:r>
              <a:rPr lang="en-GB" sz="2000" dirty="0"/>
              <a:t>Accelerating and Monitoring Food Systems Transition </a:t>
            </a:r>
            <a:endParaRPr lang="fr-FR" sz="2000" dirty="0"/>
          </a:p>
          <a:p>
            <a:pPr lvl="0">
              <a:buFont typeface="Arial" panose="020B0604020202020204" pitchFamily="34" charset="0"/>
              <a:buChar char="•"/>
            </a:pPr>
            <a:r>
              <a:rPr lang="en-GB" sz="2000" dirty="0"/>
              <a:t>Food Systems Resilience </a:t>
            </a:r>
            <a:endParaRPr lang="fr-FR" sz="2000" dirty="0"/>
          </a:p>
          <a:p>
            <a:pPr lvl="0">
              <a:buFont typeface="Arial" panose="020B0604020202020204" pitchFamily="34" charset="0"/>
              <a:buChar char="•"/>
            </a:pPr>
            <a:r>
              <a:rPr lang="en-GB" sz="2000" dirty="0"/>
              <a:t>International dimension of food systems </a:t>
            </a:r>
          </a:p>
          <a:p>
            <a:pPr marL="0" lvl="0" indent="0">
              <a:buNone/>
            </a:pPr>
            <a:endParaRPr lang="fr-FR" sz="2000" dirty="0"/>
          </a:p>
          <a:p>
            <a:pPr marL="0" indent="0">
              <a:buNone/>
            </a:pPr>
            <a:r>
              <a:rPr lang="en-GB" b="1" dirty="0">
                <a:solidFill>
                  <a:srgbClr val="940059"/>
                </a:solidFill>
              </a:rPr>
              <a:t>Collaboration with and contribution to</a:t>
            </a:r>
            <a:r>
              <a:rPr lang="en-GB" b="1" dirty="0"/>
              <a:t>: </a:t>
            </a:r>
            <a:endParaRPr lang="fr-FR" dirty="0"/>
          </a:p>
          <a:p>
            <a:pPr lvl="0">
              <a:buFont typeface="Arial" panose="020B0604020202020204" pitchFamily="34" charset="0"/>
              <a:buChar char="•"/>
            </a:pPr>
            <a:r>
              <a:rPr lang="en-GB" sz="2000" b="1" dirty="0"/>
              <a:t>FutureFoodS Partnership </a:t>
            </a:r>
            <a:r>
              <a:rPr lang="en-GB" sz="2000" dirty="0"/>
              <a:t>(contribution to WP5 FS Observatory and WP6 Knowledge hub and Living Labs)</a:t>
            </a:r>
            <a:endParaRPr lang="fr-FR" sz="2000" dirty="0"/>
          </a:p>
          <a:p>
            <a:pPr lvl="0">
              <a:buFont typeface="Arial" panose="020B0604020202020204" pitchFamily="34" charset="0"/>
              <a:buChar char="•"/>
            </a:pPr>
            <a:r>
              <a:rPr lang="en-GB" sz="2000" b="1" dirty="0" err="1"/>
              <a:t>FOODpathS</a:t>
            </a:r>
            <a:r>
              <a:rPr lang="en-GB" sz="2000" b="1" dirty="0"/>
              <a:t> CSA</a:t>
            </a:r>
            <a:endParaRPr lang="fr-FR" sz="2000" b="1" dirty="0"/>
          </a:p>
          <a:p>
            <a:pPr lvl="0">
              <a:buFont typeface="Arial" panose="020B0604020202020204" pitchFamily="34" charset="0"/>
              <a:buChar char="•"/>
            </a:pPr>
            <a:r>
              <a:rPr lang="en-GB" sz="2000" b="1" dirty="0"/>
              <a:t>Foresight 6</a:t>
            </a:r>
            <a:r>
              <a:rPr lang="en-GB" sz="2000" b="1" baseline="30000" dirty="0"/>
              <a:t>th</a:t>
            </a:r>
            <a:r>
              <a:rPr lang="en-GB" sz="2000" b="1" dirty="0"/>
              <a:t> exercise </a:t>
            </a:r>
            <a:endParaRPr lang="fr-FR" sz="2000" b="1" dirty="0"/>
          </a:p>
          <a:p>
            <a:pPr lvl="0">
              <a:buFont typeface="Arial" panose="020B0604020202020204" pitchFamily="34" charset="0"/>
              <a:buChar char="•"/>
            </a:pPr>
            <a:r>
              <a:rPr lang="fr-FR" sz="2000" b="1" dirty="0"/>
              <a:t>Collaboration </a:t>
            </a:r>
            <a:r>
              <a:rPr lang="fr-FR" sz="2000" b="1" dirty="0" err="1"/>
              <a:t>with</a:t>
            </a:r>
            <a:r>
              <a:rPr lang="fr-FR" sz="2000" b="1" dirty="0"/>
              <a:t> </a:t>
            </a:r>
            <a:r>
              <a:rPr lang="fr-FR" sz="2000" b="1" dirty="0" err="1"/>
              <a:t>other</a:t>
            </a:r>
            <a:r>
              <a:rPr lang="fr-FR" sz="2000" b="1" dirty="0"/>
              <a:t> </a:t>
            </a:r>
            <a:r>
              <a:rPr lang="fr-FR" sz="2000" b="1" dirty="0" err="1"/>
              <a:t>relevent</a:t>
            </a:r>
            <a:r>
              <a:rPr lang="fr-FR" sz="2000" b="1" dirty="0"/>
              <a:t> SCAR </a:t>
            </a:r>
            <a:r>
              <a:rPr lang="fr-FR" sz="2000" b="1" dirty="0" err="1"/>
              <a:t>SWGs</a:t>
            </a:r>
            <a:endParaRPr lang="en-IE" dirty="0"/>
          </a:p>
        </p:txBody>
      </p:sp>
    </p:spTree>
    <p:extLst>
      <p:ext uri="{BB962C8B-B14F-4D97-AF65-F5344CB8AC3E}">
        <p14:creationId xmlns:p14="http://schemas.microsoft.com/office/powerpoint/2010/main" val="164470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5CC2E-A61D-4EB5-9212-BAA4F801DF5D}"/>
              </a:ext>
            </a:extLst>
          </p:cNvPr>
          <p:cNvSpPr>
            <a:spLocks noGrp="1"/>
          </p:cNvSpPr>
          <p:nvPr>
            <p:ph type="title"/>
          </p:nvPr>
        </p:nvSpPr>
        <p:spPr>
          <a:xfrm>
            <a:off x="402336" y="100584"/>
            <a:ext cx="11429046" cy="592721"/>
          </a:xfrm>
        </p:spPr>
        <p:txBody>
          <a:bodyPr>
            <a:normAutofit/>
          </a:bodyPr>
          <a:lstStyle/>
          <a:p>
            <a:pPr algn="ctr"/>
            <a:r>
              <a:rPr lang="en-GB" sz="3200" dirty="0">
                <a:solidFill>
                  <a:srgbClr val="940059"/>
                </a:solidFill>
              </a:rPr>
              <a:t>3 Priority actions </a:t>
            </a:r>
            <a:r>
              <a:rPr lang="fr-FR" altLang="fr-FR" sz="3200" dirty="0">
                <a:solidFill>
                  <a:srgbClr val="940059"/>
                </a:solidFill>
                <a:latin typeface="Arial" panose="020B0604020202020204" pitchFamily="34" charset="0"/>
                <a:ea typeface="Calibri" panose="020F0502020204030204" pitchFamily="34" charset="0"/>
              </a:rPr>
              <a:t> (Déc. 2023 -Déc. 2026) </a:t>
            </a:r>
            <a:endParaRPr lang="fr-FR" sz="3200" dirty="0"/>
          </a:p>
        </p:txBody>
      </p:sp>
      <p:graphicFrame>
        <p:nvGraphicFramePr>
          <p:cNvPr id="4" name="Espace réservé du contenu 3">
            <a:extLst>
              <a:ext uri="{FF2B5EF4-FFF2-40B4-BE49-F238E27FC236}">
                <a16:creationId xmlns:a16="http://schemas.microsoft.com/office/drawing/2014/main" id="{EFECDBF4-9DC7-472E-8AAD-E2BFA7C82A59}"/>
              </a:ext>
            </a:extLst>
          </p:cNvPr>
          <p:cNvGraphicFramePr>
            <a:graphicFrameLocks noGrp="1"/>
          </p:cNvGraphicFramePr>
          <p:nvPr>
            <p:ph idx="1"/>
            <p:extLst>
              <p:ext uri="{D42A27DB-BD31-4B8C-83A1-F6EECF244321}">
                <p14:modId xmlns:p14="http://schemas.microsoft.com/office/powerpoint/2010/main" val="2723801992"/>
              </p:ext>
            </p:extLst>
          </p:nvPr>
        </p:nvGraphicFramePr>
        <p:xfrm>
          <a:off x="594123" y="1745396"/>
          <a:ext cx="10781013" cy="3669388"/>
        </p:xfrm>
        <a:graphic>
          <a:graphicData uri="http://schemas.openxmlformats.org/drawingml/2006/table">
            <a:tbl>
              <a:tblPr firstRow="1" firstCol="1" bandRow="1">
                <a:tableStyleId>{5C22544A-7EE6-4342-B048-85BDC9FD1C3A}</a:tableStyleId>
              </a:tblPr>
              <a:tblGrid>
                <a:gridCol w="3749277">
                  <a:extLst>
                    <a:ext uri="{9D8B030D-6E8A-4147-A177-3AD203B41FA5}">
                      <a16:colId xmlns:a16="http://schemas.microsoft.com/office/drawing/2014/main" val="692391733"/>
                    </a:ext>
                  </a:extLst>
                </a:gridCol>
                <a:gridCol w="7031736">
                  <a:extLst>
                    <a:ext uri="{9D8B030D-6E8A-4147-A177-3AD203B41FA5}">
                      <a16:colId xmlns:a16="http://schemas.microsoft.com/office/drawing/2014/main" val="2175099841"/>
                    </a:ext>
                  </a:extLst>
                </a:gridCol>
              </a:tblGrid>
              <a:tr h="612220">
                <a:tc>
                  <a:txBody>
                    <a:bodyPr/>
                    <a:lstStyle/>
                    <a:p>
                      <a:pPr>
                        <a:spcAft>
                          <a:spcPts val="0"/>
                        </a:spcAft>
                      </a:pPr>
                      <a:r>
                        <a:rPr lang="en-GB" sz="2000" dirty="0">
                          <a:effectLst/>
                        </a:rPr>
                        <a:t>Action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Task Leader</a:t>
                      </a:r>
                    </a:p>
                    <a:p>
                      <a:pPr>
                        <a:spcAft>
                          <a:spcPts val="0"/>
                        </a:spcAft>
                      </a:pP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545378"/>
                  </a:ext>
                </a:extLst>
              </a:tr>
              <a:tr h="1224439">
                <a:tc>
                  <a:txBody>
                    <a:bodyPr/>
                    <a:lstStyle/>
                    <a:p>
                      <a:pPr>
                        <a:spcAft>
                          <a:spcPts val="0"/>
                        </a:spcAft>
                      </a:pPr>
                      <a:r>
                        <a:rPr lang="en-GB" sz="2000" dirty="0">
                          <a:effectLst/>
                        </a:rPr>
                        <a:t>Accelerating and monitoring Food Systems Transition</a:t>
                      </a:r>
                      <a:endParaRPr lang="fr-FR" sz="2000" dirty="0">
                        <a:effectLst/>
                      </a:endParaRPr>
                    </a:p>
                    <a:p>
                      <a:pPr>
                        <a:spcAft>
                          <a:spcPts val="0"/>
                        </a:spcAft>
                      </a:pPr>
                      <a:r>
                        <a:rPr lang="en-GB" sz="2000" dirty="0">
                          <a:effectLst/>
                        </a:rPr>
                        <a:t>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b="1" dirty="0">
                          <a:effectLst/>
                        </a:rPr>
                        <a:t>Silvia Scaramuzzi</a:t>
                      </a:r>
                      <a:r>
                        <a:rPr lang="en-GB" sz="2000" dirty="0">
                          <a:effectLst/>
                        </a:rPr>
                        <a:t>, University of Florence, IT</a:t>
                      </a:r>
                      <a:endParaRPr lang="fr-FR" sz="2000" dirty="0">
                        <a:effectLst/>
                      </a:endParaRPr>
                    </a:p>
                    <a:p>
                      <a:pPr>
                        <a:spcAft>
                          <a:spcPts val="0"/>
                        </a:spcAft>
                      </a:pPr>
                      <a:r>
                        <a:rPr lang="en-GB" sz="2000" b="1" dirty="0">
                          <a:effectLst/>
                        </a:rPr>
                        <a:t>Michael Sulzner</a:t>
                      </a:r>
                      <a:r>
                        <a:rPr lang="en-GB" sz="2000" dirty="0">
                          <a:effectLst/>
                        </a:rPr>
                        <a:t>, Federal Ministry of Social Affairs, Health, Care and Consumer Protection, AT</a:t>
                      </a:r>
                      <a:endParaRPr lang="fr-FR" sz="2000" dirty="0">
                        <a:effectLst/>
                      </a:endParaRPr>
                    </a:p>
                    <a:p>
                      <a:pPr>
                        <a:spcAft>
                          <a:spcPts val="0"/>
                        </a:spcAft>
                      </a:pPr>
                      <a:r>
                        <a:rPr lang="en-GB" sz="2000" dirty="0">
                          <a:effectLst/>
                        </a:rPr>
                        <a:t>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3917705"/>
                  </a:ext>
                </a:extLst>
              </a:tr>
              <a:tr h="612220">
                <a:tc>
                  <a:txBody>
                    <a:bodyPr/>
                    <a:lstStyle/>
                    <a:p>
                      <a:pPr>
                        <a:spcAft>
                          <a:spcPts val="0"/>
                        </a:spcAft>
                      </a:pPr>
                      <a:r>
                        <a:rPr lang="en-GB" sz="2000" dirty="0">
                          <a:effectLst/>
                        </a:rPr>
                        <a:t>Food System Resilience </a:t>
                      </a:r>
                      <a:endParaRPr lang="fr-FR" sz="2000" dirty="0">
                        <a:effectLst/>
                      </a:endParaRPr>
                    </a:p>
                    <a:p>
                      <a:pPr>
                        <a:spcAft>
                          <a:spcPts val="0"/>
                        </a:spcAft>
                      </a:pPr>
                      <a:r>
                        <a:rPr lang="en-GB" sz="2000" dirty="0">
                          <a:effectLst/>
                        </a:rPr>
                        <a:t> </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b="1" dirty="0">
                          <a:effectLst/>
                        </a:rPr>
                        <a:t>Vera Musch</a:t>
                      </a:r>
                      <a:r>
                        <a:rPr lang="en-GB" sz="2000" dirty="0">
                          <a:effectLst/>
                        </a:rPr>
                        <a:t>, Ministry of Agriculture, Nature and Food Quality, NL</a:t>
                      </a:r>
                    </a:p>
                    <a:p>
                      <a:pPr>
                        <a:spcAft>
                          <a:spcPts val="0"/>
                        </a:spcAft>
                      </a:pP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905966"/>
                  </a:ext>
                </a:extLst>
              </a:tr>
              <a:tr h="918329">
                <a:tc>
                  <a:txBody>
                    <a:bodyPr/>
                    <a:lstStyle/>
                    <a:p>
                      <a:pPr>
                        <a:spcAft>
                          <a:spcPts val="0"/>
                        </a:spcAft>
                      </a:pPr>
                      <a:r>
                        <a:rPr lang="en-GB" sz="2000">
                          <a:effectLst/>
                        </a:rPr>
                        <a:t>International Dimension of Food Systems </a:t>
                      </a:r>
                      <a:endParaRPr lang="fr-FR" sz="2000">
                        <a:effectLst/>
                      </a:endParaRPr>
                    </a:p>
                    <a:p>
                      <a:pPr>
                        <a:spcAft>
                          <a:spcPts val="0"/>
                        </a:spcAft>
                      </a:pPr>
                      <a:r>
                        <a:rPr lang="en-GB" sz="2000">
                          <a:effectLst/>
                        </a:rPr>
                        <a:t> </a:t>
                      </a:r>
                      <a:endParaRPr lang="fr-FR"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b="1" dirty="0" err="1">
                          <a:effectLst/>
                        </a:rPr>
                        <a:t>Maroun</a:t>
                      </a:r>
                      <a:r>
                        <a:rPr lang="en-GB" sz="2000" b="1" dirty="0">
                          <a:effectLst/>
                        </a:rPr>
                        <a:t> El </a:t>
                      </a:r>
                      <a:r>
                        <a:rPr lang="en-GB" sz="2000" b="1" dirty="0" err="1">
                          <a:effectLst/>
                        </a:rPr>
                        <a:t>Moujabber</a:t>
                      </a:r>
                      <a:r>
                        <a:rPr lang="en-GB" sz="2000" dirty="0">
                          <a:effectLst/>
                        </a:rPr>
                        <a:t>, CIHEAM-Bari</a:t>
                      </a:r>
                      <a:endParaRPr lang="fr-F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8346701"/>
                  </a:ext>
                </a:extLst>
              </a:tr>
            </a:tbl>
          </a:graphicData>
        </a:graphic>
      </p:graphicFrame>
      <p:sp>
        <p:nvSpPr>
          <p:cNvPr id="5" name="Rectangle 1">
            <a:extLst>
              <a:ext uri="{FF2B5EF4-FFF2-40B4-BE49-F238E27FC236}">
                <a16:creationId xmlns:a16="http://schemas.microsoft.com/office/drawing/2014/main" id="{62399105-B23A-417B-9F9E-DB92CCE02E11}"/>
              </a:ext>
            </a:extLst>
          </p:cNvPr>
          <p:cNvSpPr>
            <a:spLocks noChangeArrowheads="1"/>
          </p:cNvSpPr>
          <p:nvPr/>
        </p:nvSpPr>
        <p:spPr bwMode="auto">
          <a:xfrm>
            <a:off x="517264" y="1026743"/>
            <a:ext cx="1219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b="1" dirty="0">
                <a:solidFill>
                  <a:srgbClr val="000000"/>
                </a:solidFill>
                <a:latin typeface="Arial" panose="020B0604020202020204" pitchFamily="34" charset="0"/>
                <a:ea typeface="Calibri" panose="020F0502020204030204" pitchFamily="34" charset="0"/>
              </a:rPr>
              <a:t>Priority actions: </a:t>
            </a:r>
            <a:r>
              <a:rPr kumimoji="0" lang="en-GB" altLang="fr-FR"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4890770"/>
      </p:ext>
    </p:extLst>
  </p:cSld>
  <p:clrMapOvr>
    <a:masterClrMapping/>
  </p:clrMapOvr>
</p:sld>
</file>

<file path=ppt/theme/theme1.xml><?xml version="1.0" encoding="utf-8"?>
<a:theme xmlns:a="http://schemas.openxmlformats.org/drawingml/2006/main" name="general">
  <a:themeElements>
    <a:clrScheme name="Aangepast 2">
      <a:dk1>
        <a:sysClr val="windowText" lastClr="000000"/>
      </a:dk1>
      <a:lt1>
        <a:sysClr val="window" lastClr="FFFFFF"/>
      </a:lt1>
      <a:dk2>
        <a:srgbClr val="44546A"/>
      </a:dk2>
      <a:lt2>
        <a:srgbClr val="E0EDD3"/>
      </a:lt2>
      <a:accent1>
        <a:srgbClr val="A6186E"/>
      </a:accent1>
      <a:accent2>
        <a:srgbClr val="BA598D"/>
      </a:accent2>
      <a:accent3>
        <a:srgbClr val="D4E6C3"/>
      </a:accent3>
      <a:accent4>
        <a:srgbClr val="38ADC8"/>
      </a:accent4>
      <a:accent5>
        <a:srgbClr val="BDE4ED"/>
      </a:accent5>
      <a:accent6>
        <a:srgbClr val="70AD47"/>
      </a:accent6>
      <a:hlink>
        <a:srgbClr val="A6186E"/>
      </a:hlink>
      <a:folHlink>
        <a:srgbClr val="38AD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general">
  <a:themeElements>
    <a:clrScheme name="Aangepast 2">
      <a:dk1>
        <a:sysClr val="windowText" lastClr="000000"/>
      </a:dk1>
      <a:lt1>
        <a:sysClr val="window" lastClr="FFFFFF"/>
      </a:lt1>
      <a:dk2>
        <a:srgbClr val="44546A"/>
      </a:dk2>
      <a:lt2>
        <a:srgbClr val="E0EDD3"/>
      </a:lt2>
      <a:accent1>
        <a:srgbClr val="A6186E"/>
      </a:accent1>
      <a:accent2>
        <a:srgbClr val="BA598D"/>
      </a:accent2>
      <a:accent3>
        <a:srgbClr val="D4E6C3"/>
      </a:accent3>
      <a:accent4>
        <a:srgbClr val="38ADC8"/>
      </a:accent4>
      <a:accent5>
        <a:srgbClr val="BDE4ED"/>
      </a:accent5>
      <a:accent6>
        <a:srgbClr val="70AD47"/>
      </a:accent6>
      <a:hlink>
        <a:srgbClr val="A6186E"/>
      </a:hlink>
      <a:folHlink>
        <a:srgbClr val="38ADC8"/>
      </a:folHlink>
    </a:clrScheme>
    <a:fontScheme name="SCA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AR_powerpoint_Template.pptx" id="{A57145B1-1864-45AD-B366-74F640E62747}" vid="{BDF96638-E044-430E-9BE2-291157B8AD5D}"/>
    </a:ext>
  </a:extLst>
</a:theme>
</file>

<file path=ppt/theme/theme3.xml><?xml version="1.0" encoding="utf-8"?>
<a:theme xmlns:a="http://schemas.openxmlformats.org/drawingml/2006/main" name="2_general">
  <a:themeElements>
    <a:clrScheme name="Aangepast 2">
      <a:dk1>
        <a:sysClr val="windowText" lastClr="000000"/>
      </a:dk1>
      <a:lt1>
        <a:sysClr val="window" lastClr="FFFFFF"/>
      </a:lt1>
      <a:dk2>
        <a:srgbClr val="44546A"/>
      </a:dk2>
      <a:lt2>
        <a:srgbClr val="E0EDD3"/>
      </a:lt2>
      <a:accent1>
        <a:srgbClr val="A6186E"/>
      </a:accent1>
      <a:accent2>
        <a:srgbClr val="BA598D"/>
      </a:accent2>
      <a:accent3>
        <a:srgbClr val="D4E6C3"/>
      </a:accent3>
      <a:accent4>
        <a:srgbClr val="38ADC8"/>
      </a:accent4>
      <a:accent5>
        <a:srgbClr val="BDE4ED"/>
      </a:accent5>
      <a:accent6>
        <a:srgbClr val="70AD47"/>
      </a:accent6>
      <a:hlink>
        <a:srgbClr val="A6186E"/>
      </a:hlink>
      <a:folHlink>
        <a:srgbClr val="38AD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general">
  <a:themeElements>
    <a:clrScheme name="Aangepast 2">
      <a:dk1>
        <a:sysClr val="windowText" lastClr="000000"/>
      </a:dk1>
      <a:lt1>
        <a:sysClr val="window" lastClr="FFFFFF"/>
      </a:lt1>
      <a:dk2>
        <a:srgbClr val="44546A"/>
      </a:dk2>
      <a:lt2>
        <a:srgbClr val="E0EDD3"/>
      </a:lt2>
      <a:accent1>
        <a:srgbClr val="A6186E"/>
      </a:accent1>
      <a:accent2>
        <a:srgbClr val="BA598D"/>
      </a:accent2>
      <a:accent3>
        <a:srgbClr val="D4E6C3"/>
      </a:accent3>
      <a:accent4>
        <a:srgbClr val="38ADC8"/>
      </a:accent4>
      <a:accent5>
        <a:srgbClr val="BDE4ED"/>
      </a:accent5>
      <a:accent6>
        <a:srgbClr val="70AD47"/>
      </a:accent6>
      <a:hlink>
        <a:srgbClr val="A6186E"/>
      </a:hlink>
      <a:folHlink>
        <a:srgbClr val="38ADC8"/>
      </a:folHlink>
    </a:clrScheme>
    <a:fontScheme name="SCA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AR_powerpoint_Template.pptx" id="{A57145B1-1864-45AD-B366-74F640E62747}" vid="{BDF96638-E044-430E-9BE2-291157B8AD5D}"/>
    </a:ext>
  </a:extLst>
</a:theme>
</file>

<file path=ppt/theme/theme5.xml><?xml version="1.0" encoding="utf-8"?>
<a:theme xmlns:a="http://schemas.openxmlformats.org/drawingml/2006/main" name="5_general">
  <a:themeElements>
    <a:clrScheme name="Aangepast 2">
      <a:dk1>
        <a:sysClr val="windowText" lastClr="000000"/>
      </a:dk1>
      <a:lt1>
        <a:sysClr val="window" lastClr="FFFFFF"/>
      </a:lt1>
      <a:dk2>
        <a:srgbClr val="44546A"/>
      </a:dk2>
      <a:lt2>
        <a:srgbClr val="E0EDD3"/>
      </a:lt2>
      <a:accent1>
        <a:srgbClr val="A6186E"/>
      </a:accent1>
      <a:accent2>
        <a:srgbClr val="BA598D"/>
      </a:accent2>
      <a:accent3>
        <a:srgbClr val="D4E6C3"/>
      </a:accent3>
      <a:accent4>
        <a:srgbClr val="38ADC8"/>
      </a:accent4>
      <a:accent5>
        <a:srgbClr val="BDE4ED"/>
      </a:accent5>
      <a:accent6>
        <a:srgbClr val="70AD47"/>
      </a:accent6>
      <a:hlink>
        <a:srgbClr val="A6186E"/>
      </a:hlink>
      <a:folHlink>
        <a:srgbClr val="38AD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0c41a3-8b2e-40e7-b054-917e7e4a7510">
      <Terms xmlns="http://schemas.microsoft.com/office/infopath/2007/PartnerControls"/>
    </lcf76f155ced4ddcb4097134ff3c332f>
    <TaxCatchAll xmlns="c2539012-77f3-40a6-8404-56422dc3eb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60C99081504E4B9DDDBC6A222CAFA5" ma:contentTypeVersion="16" ma:contentTypeDescription="Create a new document." ma:contentTypeScope="" ma:versionID="1e5865aa6d39a5568927f8bd19e397dc">
  <xsd:schema xmlns:xsd="http://www.w3.org/2001/XMLSchema" xmlns:xs="http://www.w3.org/2001/XMLSchema" xmlns:p="http://schemas.microsoft.com/office/2006/metadata/properties" xmlns:ns2="980c41a3-8b2e-40e7-b054-917e7e4a7510" xmlns:ns3="c2539012-77f3-40a6-8404-56422dc3ebc2" targetNamespace="http://schemas.microsoft.com/office/2006/metadata/properties" ma:root="true" ma:fieldsID="bf4f82f703d6165426bb1b64fe43dd23" ns2:_="" ns3:_="">
    <xsd:import namespace="980c41a3-8b2e-40e7-b054-917e7e4a7510"/>
    <xsd:import namespace="c2539012-77f3-40a6-8404-56422dc3e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c41a3-8b2e-40e7-b054-917e7e4a7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539012-77f3-40a6-8404-56422dc3ebc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b59784-53ea-4bbf-957b-ead196a4b467}" ma:internalName="TaxCatchAll" ma:showField="CatchAllData" ma:web="c2539012-77f3-40a6-8404-56422dc3e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AB69E-AC9F-4A40-8162-43F37C74A82A}">
  <ds:schemaRefs>
    <ds:schemaRef ds:uri="http://schemas.microsoft.com/office/infopath/2007/PartnerControls"/>
    <ds:schemaRef ds:uri="http://purl.org/dc/elements/1.1/"/>
    <ds:schemaRef ds:uri="http://schemas.openxmlformats.org/package/2006/metadata/core-properties"/>
    <ds:schemaRef ds:uri="http://purl.org/dc/terms/"/>
    <ds:schemaRef ds:uri="980c41a3-8b2e-40e7-b054-917e7e4a7510"/>
    <ds:schemaRef ds:uri="http://www.w3.org/XML/1998/namespace"/>
    <ds:schemaRef ds:uri="http://schemas.microsoft.com/office/2006/documentManagement/types"/>
    <ds:schemaRef ds:uri="http://schemas.microsoft.com/office/2006/metadata/properties"/>
    <ds:schemaRef ds:uri="c2539012-77f3-40a6-8404-56422dc3ebc2"/>
    <ds:schemaRef ds:uri="http://purl.org/dc/dcmitype/"/>
  </ds:schemaRefs>
</ds:datastoreItem>
</file>

<file path=customXml/itemProps2.xml><?xml version="1.0" encoding="utf-8"?>
<ds:datastoreItem xmlns:ds="http://schemas.openxmlformats.org/officeDocument/2006/customXml" ds:itemID="{DCAC230E-D835-4573-97A4-3BD620D4357E}">
  <ds:schemaRefs>
    <ds:schemaRef ds:uri="http://schemas.microsoft.com/sharepoint/v3/contenttype/forms"/>
  </ds:schemaRefs>
</ds:datastoreItem>
</file>

<file path=customXml/itemProps3.xml><?xml version="1.0" encoding="utf-8"?>
<ds:datastoreItem xmlns:ds="http://schemas.openxmlformats.org/officeDocument/2006/customXml" ds:itemID="{11FC2830-E0BA-45E2-8AEB-09C27ACA1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c41a3-8b2e-40e7-b054-917e7e4a7510"/>
    <ds:schemaRef ds:uri="c2539012-77f3-40a6-8404-56422dc3e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5850</TotalTime>
  <Words>1715</Words>
  <Application>Microsoft Office PowerPoint</Application>
  <PresentationFormat>Grand écran</PresentationFormat>
  <Paragraphs>190</Paragraphs>
  <Slides>19</Slides>
  <Notes>3</Notes>
  <HiddenSlides>0</HiddenSlides>
  <MMClips>0</MMClips>
  <ScaleCrop>false</ScaleCrop>
  <HeadingPairs>
    <vt:vector size="6" baseType="variant">
      <vt:variant>
        <vt:lpstr>Polices utilisées</vt:lpstr>
      </vt:variant>
      <vt:variant>
        <vt:i4>10</vt:i4>
      </vt:variant>
      <vt:variant>
        <vt:lpstr>Thème</vt:lpstr>
      </vt:variant>
      <vt:variant>
        <vt:i4>5</vt:i4>
      </vt:variant>
      <vt:variant>
        <vt:lpstr>Titres des diapositives</vt:lpstr>
      </vt:variant>
      <vt:variant>
        <vt:i4>19</vt:i4>
      </vt:variant>
    </vt:vector>
  </HeadingPairs>
  <TitlesOfParts>
    <vt:vector size="34" baseType="lpstr">
      <vt:lpstr>Arial</vt:lpstr>
      <vt:lpstr>Arial Unicode MS</vt:lpstr>
      <vt:lpstr>Avenir Next LT Pro</vt:lpstr>
      <vt:lpstr>Avenir Next LT Pro Demi</vt:lpstr>
      <vt:lpstr>Calibri</vt:lpstr>
      <vt:lpstr>Calibri Light</vt:lpstr>
      <vt:lpstr>DejaVuSerif</vt:lpstr>
      <vt:lpstr>Gill Sans MT</vt:lpstr>
      <vt:lpstr>Times New Roman</vt:lpstr>
      <vt:lpstr>Wingdings</vt:lpstr>
      <vt:lpstr>general</vt:lpstr>
      <vt:lpstr>4_general</vt:lpstr>
      <vt:lpstr>2_general</vt:lpstr>
      <vt:lpstr>3_general</vt:lpstr>
      <vt:lpstr>5_general</vt:lpstr>
      <vt:lpstr>SCAR FOOD SYSTEMS SWG  AHW CWG meeting </vt:lpstr>
      <vt:lpstr>SCAR FOOD SYSTEMS SWG </vt:lpstr>
      <vt:lpstr>SCAR FOOD SYSTEMS SWG  Members</vt:lpstr>
      <vt:lpstr>Mission of the SCAR FS SWG </vt:lpstr>
      <vt:lpstr>Main rationale </vt:lpstr>
      <vt:lpstr>  SCAR FOOD SYSTEMS SWG 2016-2026 </vt:lpstr>
      <vt:lpstr>What was achieved during the 2nd mandate- DELIVERABLES </vt:lpstr>
      <vt:lpstr>    What are the top priorities  for the 3rd mandate?</vt:lpstr>
      <vt:lpstr>3 Priority actions  (Déc. 2023 -Déc. 2026) </vt:lpstr>
      <vt:lpstr>Accelerating and Monitoring FS transition: Aims and scope</vt:lpstr>
      <vt:lpstr>Accelerating and Monitoring FS transition</vt:lpstr>
      <vt:lpstr>FS Resilience </vt:lpstr>
      <vt:lpstr>  International dimension of Food Systems</vt:lpstr>
      <vt:lpstr>Portfolio Analysis - Objective</vt:lpstr>
      <vt:lpstr>Other Activities and Collaborations</vt:lpstr>
      <vt:lpstr>Policy Brief by SCAR ARCH, Food Systems and Bioeconomy</vt:lpstr>
      <vt:lpstr>Why Should the Food Systems SWG and Animal Health &amp; Welfare Collaborate?</vt:lpstr>
      <vt:lpstr>NEXT SCAR FS SWG MEETINGS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Eva Vergauwen</dc:creator>
  <cp:lastModifiedBy>anastasiya.terzieva</cp:lastModifiedBy>
  <cp:revision>338</cp:revision>
  <cp:lastPrinted>2022-03-08T20:53:53Z</cp:lastPrinted>
  <dcterms:created xsi:type="dcterms:W3CDTF">2022-02-28T14:22:11Z</dcterms:created>
  <dcterms:modified xsi:type="dcterms:W3CDTF">2025-05-13T22:53:41Z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0x010100B460C99081504E4B9DDDBC6A222CAFA5</vt:lpwstr>
  </property>
  <property fmtid="{D5CDD505-2E9C-101B-9397-08002B2CF9AE}" pid="3" name="MSIP_Label_6bd9ddd1-4d20-43f6-abfa-fc3c07406f94_Enabled">
    <vt:lpwstr>true</vt:lpwstr>
  </property>
  <property fmtid="{D5CDD505-2E9C-101B-9397-08002B2CF9AE}" pid="4" name="MSIP_Label_6bd9ddd1-4d20-43f6-abfa-fc3c07406f94_SetDate">
    <vt:lpwstr>2022-03-03T09:01:22Z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bff332c3-ca07-446a-b3a3-d5b5530e5faf</vt:lpwstr>
  </property>
  <property fmtid="{D5CDD505-2E9C-101B-9397-08002B2CF9AE}" pid="9" name="MSIP_Label_6bd9ddd1-4d20-43f6-abfa-fc3c07406f94_ContentBits">
    <vt:lpwstr>0</vt:lpwstr>
  </property>
</Properties>
</file>